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handoutMasterIdLst>
    <p:handoutMasterId r:id="rId29"/>
  </p:handoutMasterIdLst>
  <p:sldIdLst>
    <p:sldId id="256" r:id="rId2"/>
    <p:sldId id="260" r:id="rId3"/>
    <p:sldId id="277" r:id="rId4"/>
    <p:sldId id="271" r:id="rId5"/>
    <p:sldId id="259" r:id="rId6"/>
    <p:sldId id="282" r:id="rId7"/>
    <p:sldId id="270" r:id="rId8"/>
    <p:sldId id="278" r:id="rId9"/>
    <p:sldId id="279" r:id="rId10"/>
    <p:sldId id="267" r:id="rId11"/>
    <p:sldId id="266" r:id="rId12"/>
    <p:sldId id="283" r:id="rId13"/>
    <p:sldId id="286" r:id="rId14"/>
    <p:sldId id="285" r:id="rId15"/>
    <p:sldId id="287" r:id="rId16"/>
    <p:sldId id="280" r:id="rId17"/>
    <p:sldId id="288" r:id="rId18"/>
    <p:sldId id="289" r:id="rId19"/>
    <p:sldId id="290" r:id="rId20"/>
    <p:sldId id="265" r:id="rId21"/>
    <p:sldId id="268" r:id="rId22"/>
    <p:sldId id="269" r:id="rId23"/>
    <p:sldId id="281" r:id="rId24"/>
    <p:sldId id="273" r:id="rId25"/>
    <p:sldId id="263" r:id="rId26"/>
    <p:sldId id="274"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1D8"/>
    <a:srgbClr val="FF33CC"/>
    <a:srgbClr val="FEF0F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autoAdjust="0"/>
    <p:restoredTop sz="94660" autoAdjust="0"/>
  </p:normalViewPr>
  <p:slideViewPr>
    <p:cSldViewPr>
      <p:cViewPr varScale="1">
        <p:scale>
          <a:sx n="41" d="100"/>
          <a:sy n="41" d="100"/>
        </p:scale>
        <p:origin x="-918" y="-96"/>
      </p:cViewPr>
      <p:guideLst>
        <p:guide orient="horz" pos="2160"/>
        <p:guide pos="2880"/>
      </p:guideLst>
    </p:cSldViewPr>
  </p:slideViewPr>
  <p:outlineViewPr>
    <p:cViewPr>
      <p:scale>
        <a:sx n="33" d="100"/>
        <a:sy n="33" d="100"/>
      </p:scale>
      <p:origin x="0" y="4422"/>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33" d="100"/>
          <a:sy n="33" d="100"/>
        </p:scale>
        <p:origin x="-2256"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F9DC83A-1E3B-46FD-A575-47CDED182683}" type="datetimeFigureOut">
              <a:rPr lang="en-US" smtClean="0"/>
              <a:pPr/>
              <a:t>9/28/2014</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B20E4A7-41DE-4C6F-BA99-7D091E3FCC30}" type="slidenum">
              <a:rPr lang="en-CA" smtClean="0"/>
              <a:pPr/>
              <a:t>‹#›</a:t>
            </a:fld>
            <a:endParaRPr lang="en-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618FAA-4B7E-4229-8C25-AD21779E741B}" type="datetimeFigureOut">
              <a:rPr lang="en-US" smtClean="0"/>
              <a:pPr/>
              <a:t>9/28/2014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19A456-9F57-4BAE-93DD-770886862443}" type="slidenum">
              <a:rPr lang="en-US" smtClean="0"/>
              <a:pPr/>
              <a:t>‹#›</a:t>
            </a:fld>
            <a:endParaRPr lang="en-US"/>
          </a:p>
        </p:txBody>
      </p:sp>
    </p:spTree>
    <p:extLst>
      <p:ext uri="{BB962C8B-B14F-4D97-AF65-F5344CB8AC3E}">
        <p14:creationId xmlns="" xmlns:p14="http://schemas.microsoft.com/office/powerpoint/2010/main" val="1734611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4B19A456-9F57-4BAE-93DD-770886862443}"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19A456-9F57-4BAE-93DD-770886862443}" type="slidenum">
              <a:rPr lang="en-US" smtClean="0"/>
              <a:pPr/>
              <a:t>5</a:t>
            </a:fld>
            <a:endParaRPr lang="en-US"/>
          </a:p>
        </p:txBody>
      </p:sp>
    </p:spTree>
    <p:extLst>
      <p:ext uri="{BB962C8B-B14F-4D97-AF65-F5344CB8AC3E}">
        <p14:creationId xmlns="" xmlns:p14="http://schemas.microsoft.com/office/powerpoint/2010/main" val="1686529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19A456-9F57-4BAE-93DD-770886862443}" type="slidenum">
              <a:rPr lang="en-US" smtClean="0"/>
              <a:pPr/>
              <a:t>6</a:t>
            </a:fld>
            <a:endParaRPr lang="en-US"/>
          </a:p>
        </p:txBody>
      </p:sp>
    </p:spTree>
    <p:extLst>
      <p:ext uri="{BB962C8B-B14F-4D97-AF65-F5344CB8AC3E}">
        <p14:creationId xmlns="" xmlns:p14="http://schemas.microsoft.com/office/powerpoint/2010/main" val="1686529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4B19A456-9F57-4BAE-93DD-770886862443}" type="slidenum">
              <a:rPr lang="en-US" smtClean="0"/>
              <a:pPr/>
              <a:t>19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4B19A456-9F57-4BAE-93DD-770886862443}" type="slidenum">
              <a:rPr lang="en-US" smtClean="0"/>
              <a:pPr/>
              <a:t>20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19A456-9F57-4BAE-93DD-770886862443}" type="slidenum">
              <a:rPr lang="en-US" smtClean="0"/>
              <a:pPr/>
              <a:t>22</a:t>
            </a:fld>
            <a:endParaRPr lang="en-US"/>
          </a:p>
        </p:txBody>
      </p:sp>
    </p:spTree>
    <p:extLst>
      <p:ext uri="{BB962C8B-B14F-4D97-AF65-F5344CB8AC3E}">
        <p14:creationId xmlns="" xmlns:p14="http://schemas.microsoft.com/office/powerpoint/2010/main" val="3887354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4B19A456-9F57-4BAE-93DD-770886862443}" type="slidenum">
              <a:rPr lang="en-US" smtClean="0"/>
              <a:pPr/>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39B8BBEF-30A3-49E3-B995-6B80F6444DB9}" type="datetimeFigureOut">
              <a:rPr lang="en-US" smtClean="0"/>
              <a:pPr/>
              <a:t>9/28/2014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31F7890-2581-492C-A5D0-E993BE1D3857}" type="slidenum">
              <a:rPr lang="en-US" smtClean="0"/>
              <a:pPr/>
              <a:t>‹#›</a:t>
            </a:fld>
            <a:endParaRPr lang="en-US"/>
          </a:p>
        </p:txBody>
      </p:sp>
    </p:spTree>
    <p:extLst>
      <p:ext uri="{BB962C8B-B14F-4D97-AF65-F5344CB8AC3E}">
        <p14:creationId xmlns="" xmlns:p14="http://schemas.microsoft.com/office/powerpoint/2010/main" val="811410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9B8BBEF-30A3-49E3-B995-6B80F6444DB9}" type="datetimeFigureOut">
              <a:rPr lang="en-US" smtClean="0"/>
              <a:pPr/>
              <a:t>9/28/2014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31F7890-2581-492C-A5D0-E993BE1D3857}" type="slidenum">
              <a:rPr lang="en-US" smtClean="0"/>
              <a:pPr/>
              <a:t>‹#›</a:t>
            </a:fld>
            <a:endParaRPr lang="en-US"/>
          </a:p>
        </p:txBody>
      </p:sp>
    </p:spTree>
    <p:extLst>
      <p:ext uri="{BB962C8B-B14F-4D97-AF65-F5344CB8AC3E}">
        <p14:creationId xmlns="" xmlns:p14="http://schemas.microsoft.com/office/powerpoint/2010/main" val="2929772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9B8BBEF-30A3-49E3-B995-6B80F6444DB9}" type="datetimeFigureOut">
              <a:rPr lang="en-US" smtClean="0"/>
              <a:pPr/>
              <a:t>9/28/2014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31F7890-2581-492C-A5D0-E993BE1D3857}" type="slidenum">
              <a:rPr lang="en-US" smtClean="0"/>
              <a:pPr/>
              <a:t>‹#›</a:t>
            </a:fld>
            <a:endParaRPr lang="en-US"/>
          </a:p>
        </p:txBody>
      </p:sp>
    </p:spTree>
    <p:extLst>
      <p:ext uri="{BB962C8B-B14F-4D97-AF65-F5344CB8AC3E}">
        <p14:creationId xmlns="" xmlns:p14="http://schemas.microsoft.com/office/powerpoint/2010/main" val="2112941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9B8BBEF-30A3-49E3-B995-6B80F6444DB9}" type="datetimeFigureOut">
              <a:rPr lang="en-US" smtClean="0"/>
              <a:pPr/>
              <a:t>9/28/2014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31F7890-2581-492C-A5D0-E993BE1D3857}" type="slidenum">
              <a:rPr lang="en-US" smtClean="0"/>
              <a:pPr/>
              <a:t>‹#›</a:t>
            </a:fld>
            <a:endParaRPr lang="en-US"/>
          </a:p>
        </p:txBody>
      </p:sp>
    </p:spTree>
    <p:extLst>
      <p:ext uri="{BB962C8B-B14F-4D97-AF65-F5344CB8AC3E}">
        <p14:creationId xmlns="" xmlns:p14="http://schemas.microsoft.com/office/powerpoint/2010/main" val="4123838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9B8BBEF-30A3-49E3-B995-6B80F6444DB9}" type="datetimeFigureOut">
              <a:rPr lang="en-US" smtClean="0"/>
              <a:pPr/>
              <a:t>9/28/2014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31F7890-2581-492C-A5D0-E993BE1D3857}" type="slidenum">
              <a:rPr lang="en-US" smtClean="0"/>
              <a:pPr/>
              <a:t>‹#›</a:t>
            </a:fld>
            <a:endParaRPr lang="en-US"/>
          </a:p>
        </p:txBody>
      </p:sp>
    </p:spTree>
    <p:extLst>
      <p:ext uri="{BB962C8B-B14F-4D97-AF65-F5344CB8AC3E}">
        <p14:creationId xmlns="" xmlns:p14="http://schemas.microsoft.com/office/powerpoint/2010/main" val="3738081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39B8BBEF-30A3-49E3-B995-6B80F6444DB9}" type="datetimeFigureOut">
              <a:rPr lang="en-US" smtClean="0"/>
              <a:pPr/>
              <a:t>9/28/2014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31F7890-2581-492C-A5D0-E993BE1D3857}" type="slidenum">
              <a:rPr lang="en-US" smtClean="0"/>
              <a:pPr/>
              <a:t>‹#›</a:t>
            </a:fld>
            <a:endParaRPr lang="en-US"/>
          </a:p>
        </p:txBody>
      </p:sp>
    </p:spTree>
    <p:extLst>
      <p:ext uri="{BB962C8B-B14F-4D97-AF65-F5344CB8AC3E}">
        <p14:creationId xmlns="" xmlns:p14="http://schemas.microsoft.com/office/powerpoint/2010/main" val="2422224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39B8BBEF-30A3-49E3-B995-6B80F6444DB9}" type="datetimeFigureOut">
              <a:rPr lang="en-US" smtClean="0"/>
              <a:pPr/>
              <a:t>9/28/2014</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31F7890-2581-492C-A5D0-E993BE1D3857}" type="slidenum">
              <a:rPr lang="en-US" smtClean="0"/>
              <a:pPr/>
              <a:t>‹#›</a:t>
            </a:fld>
            <a:endParaRPr lang="en-US"/>
          </a:p>
        </p:txBody>
      </p:sp>
    </p:spTree>
    <p:extLst>
      <p:ext uri="{BB962C8B-B14F-4D97-AF65-F5344CB8AC3E}">
        <p14:creationId xmlns="" xmlns:p14="http://schemas.microsoft.com/office/powerpoint/2010/main" val="924919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39B8BBEF-30A3-49E3-B995-6B80F6444DB9}" type="datetimeFigureOut">
              <a:rPr lang="en-US" smtClean="0"/>
              <a:pPr/>
              <a:t>9/28/2014</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31F7890-2581-492C-A5D0-E993BE1D3857}" type="slidenum">
              <a:rPr lang="en-US" smtClean="0"/>
              <a:pPr/>
              <a:t>‹#›</a:t>
            </a:fld>
            <a:endParaRPr lang="en-US"/>
          </a:p>
        </p:txBody>
      </p:sp>
    </p:spTree>
    <p:extLst>
      <p:ext uri="{BB962C8B-B14F-4D97-AF65-F5344CB8AC3E}">
        <p14:creationId xmlns="" xmlns:p14="http://schemas.microsoft.com/office/powerpoint/2010/main" val="2633542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39B8BBEF-30A3-49E3-B995-6B80F6444DB9}" type="datetimeFigureOut">
              <a:rPr lang="en-US" smtClean="0"/>
              <a:pPr/>
              <a:t>9/28/2014</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31F7890-2581-492C-A5D0-E993BE1D3857}" type="slidenum">
              <a:rPr lang="en-US" smtClean="0"/>
              <a:pPr/>
              <a:t>‹#›</a:t>
            </a:fld>
            <a:endParaRPr lang="en-US"/>
          </a:p>
        </p:txBody>
      </p:sp>
    </p:spTree>
    <p:extLst>
      <p:ext uri="{BB962C8B-B14F-4D97-AF65-F5344CB8AC3E}">
        <p14:creationId xmlns="" xmlns:p14="http://schemas.microsoft.com/office/powerpoint/2010/main" val="3592425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9B8BBEF-30A3-49E3-B995-6B80F6444DB9}" type="datetimeFigureOut">
              <a:rPr lang="en-US" smtClean="0"/>
              <a:pPr/>
              <a:t>9/28/2014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31F7890-2581-492C-A5D0-E993BE1D3857}" type="slidenum">
              <a:rPr lang="en-US" smtClean="0"/>
              <a:pPr/>
              <a:t>‹#›</a:t>
            </a:fld>
            <a:endParaRPr lang="en-US"/>
          </a:p>
        </p:txBody>
      </p:sp>
    </p:spTree>
    <p:extLst>
      <p:ext uri="{BB962C8B-B14F-4D97-AF65-F5344CB8AC3E}">
        <p14:creationId xmlns="" xmlns:p14="http://schemas.microsoft.com/office/powerpoint/2010/main" val="205594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9B8BBEF-30A3-49E3-B995-6B80F6444DB9}" type="datetimeFigureOut">
              <a:rPr lang="en-US" smtClean="0"/>
              <a:pPr/>
              <a:t>9/28/2014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31F7890-2581-492C-A5D0-E993BE1D3857}" type="slidenum">
              <a:rPr lang="en-US" smtClean="0"/>
              <a:pPr/>
              <a:t>‹#›</a:t>
            </a:fld>
            <a:endParaRPr lang="en-US"/>
          </a:p>
        </p:txBody>
      </p:sp>
    </p:spTree>
    <p:extLst>
      <p:ext uri="{BB962C8B-B14F-4D97-AF65-F5344CB8AC3E}">
        <p14:creationId xmlns="" xmlns:p14="http://schemas.microsoft.com/office/powerpoint/2010/main" val="1994481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fld id="{39B8BBEF-30A3-49E3-B995-6B80F6444DB9}" type="datetimeFigureOut">
              <a:rPr lang="en-US" smtClean="0"/>
              <a:pPr/>
              <a:t>9/28/2014</a:t>
            </a:fld>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solidFill>
                  <a:schemeClr val="tx1"/>
                </a:solidFill>
                <a:latin typeface="+mn-lt"/>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E31F7890-2581-492C-A5D0-E993BE1D385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img.docstoccdn.com/thumb/orig/423690.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144000" cy="684414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ctrTitle"/>
          </p:nvPr>
        </p:nvSpPr>
        <p:spPr>
          <a:xfrm>
            <a:off x="1357290" y="2285992"/>
            <a:ext cx="6553200" cy="1295399"/>
          </a:xfrm>
        </p:spPr>
        <p:txBody>
          <a:bodyPr/>
          <a:lstStyle/>
          <a:p>
            <a:r>
              <a:rPr lang="en-US" b="1" dirty="0" smtClean="0">
                <a:solidFill>
                  <a:srgbClr val="002060"/>
                </a:solidFill>
                <a:latin typeface="Berlin Sans FB Demi" pitchFamily="34" charset="0"/>
              </a:rPr>
              <a:t>Welcome to Kindergarten Night!</a:t>
            </a:r>
            <a:endParaRPr lang="en-US" b="1" dirty="0">
              <a:solidFill>
                <a:srgbClr val="002060"/>
              </a:solidFill>
              <a:latin typeface="Berlin Sans FB Demi" pitchFamily="34" charset="0"/>
            </a:endParaRPr>
          </a:p>
        </p:txBody>
      </p:sp>
    </p:spTree>
    <p:extLst>
      <p:ext uri="{BB962C8B-B14F-4D97-AF65-F5344CB8AC3E}">
        <p14:creationId xmlns="" xmlns:p14="http://schemas.microsoft.com/office/powerpoint/2010/main" val="16286310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F0F7"/>
        </a:solidFill>
        <a:effectLst/>
      </p:bgPr>
    </p:bg>
    <p:spTree>
      <p:nvGrpSpPr>
        <p:cNvPr id="1" name=""/>
        <p:cNvGrpSpPr/>
        <p:nvPr/>
      </p:nvGrpSpPr>
      <p:grpSpPr>
        <a:xfrm>
          <a:off x="0" y="0"/>
          <a:ext cx="0" cy="0"/>
          <a:chOff x="0" y="0"/>
          <a:chExt cx="0" cy="0"/>
        </a:xfrm>
      </p:grpSpPr>
      <p:sp>
        <p:nvSpPr>
          <p:cNvPr id="5" name="TextBox 4"/>
          <p:cNvSpPr txBox="1"/>
          <p:nvPr/>
        </p:nvSpPr>
        <p:spPr>
          <a:xfrm>
            <a:off x="1219200" y="0"/>
            <a:ext cx="7315200" cy="707886"/>
          </a:xfrm>
          <a:prstGeom prst="rect">
            <a:avLst/>
          </a:prstGeom>
          <a:noFill/>
        </p:spPr>
        <p:txBody>
          <a:bodyPr wrap="square" rtlCol="0">
            <a:spAutoFit/>
          </a:bodyPr>
          <a:lstStyle/>
          <a:p>
            <a:r>
              <a:rPr lang="en-US" sz="4000" dirty="0" smtClean="0">
                <a:solidFill>
                  <a:srgbClr val="002060"/>
                </a:solidFill>
                <a:latin typeface="Berlin Sans FB" pitchFamily="34" charset="0"/>
              </a:rPr>
              <a:t>Personal and Social Development</a:t>
            </a:r>
            <a:endParaRPr lang="en-US" sz="4000" dirty="0">
              <a:solidFill>
                <a:srgbClr val="002060"/>
              </a:solidFill>
              <a:latin typeface="Berlin Sans FB" pitchFamily="34" charset="0"/>
            </a:endParaRPr>
          </a:p>
        </p:txBody>
      </p:sp>
      <p:sp>
        <p:nvSpPr>
          <p:cNvPr id="6" name="AutoShape 2" descr="data:image/jpeg;base64,/9j/4AAQSkZJRgABAQAAAQABAAD/2wCEAAkGBxQSEhUUExQUFRQXFRYUFRUUFxQWGBUXFBQWFxUVFxUYHCggGBolHBcUITEhJSkrLi4uFx8zODMsNygtLisBCgoKDg0OGxAQGywkICQvLDAsLCwsLCwsLCwsLCwsLCwsLCwsLCwsLCwsLCwsLCwsLCwuLCwsLCwsLCwsLCwsK//AABEIALcBFAMBIgACEQEDEQH/xAAcAAABBQEBAQAAAAAAAAAAAAAFAAIDBAYBBwj/xAA+EAABAwIDBQUGBAUEAwEBAAABAAIRAyEEEjEFBkFRYRMicYGRBzKhscHRFEJSYiNykvDxM4Ki4RZTskMV/8QAGwEAAQUBAQAAAAAAAAAAAAAAAgABAwQFBgf/xAA0EQACAgEDAgQCCQMFAAAAAAAAAQIDEQQSIQUxIjJBURNxBiMzYYGRobHBQuHxFBUkYtH/2gAMAwEAAhEDEQA/APYV1NldlOIdK6CmJJCHSuyo4XMqQiWV1Q5V2EhEqSjXQUhEiUqMFdzJCJEkzMu5khD0kzMu5khDkk3MlmSEOSXMyWZIR1JV8ZjadJpfUcGt5n5AcSsJtj2l5XZaFMfzVSb/AO1pt5lM2l3HUW+x6IkvLKftKr8W0fR3zBWh2Fv/AE6pDazOycfzTLJ8dR5oVNBOuSNikuNcCJFwbgjiuyjAEkV1JIRxIrqSQjiS6kkI4Ul1cSEJJJJIRTcVDiz3LWupXKLFe75pDmfxmLqN0e4INW3hrMN6pI5QER2+7KwkarN4bCT71yboZyUVlsFZbwkEMTvfiXf6QAHNwlQjevHj/wBR8Wn7q1TohogDzT34UEfJZ09Ram0v0LMKk1lkGG36xIMVGM8QD90Zp72VCJysI81nKmzgAZ1Q2lXcwmdOKl0+qc5bWDbWorKZvsPvSXfkHqj5xPdaY1ErzHC1ryvSad6bP5R8grxAuTv4/wDauHaIH5SoHBNc1MEXG7QbyKeMY3qqbGKUNCcWCyMU3mu/iWc0IxW1aFN4Y+q1rjEA210VssBEi4iR4JCLgxDP1BPa8HQhCHMVvCN7jkhFzOOYQ3b+2W4anms5xsBw8T0THMWW29hHVpiYFh4KOye1B1w3MxO8W3ateoS5xPLkByA4IOaR48eC0FbYjg/SZKldu9UJ081W3lz4YFw1KeHgjdDZ0iwE6ors7d0jW95RcbLg+f8An5FA5NhqKQL3W3jfhn9m8E0S644sniOnRensdIBBkG4PReX7QweU6a/9krWbBxrxQYAfd7t1YpnnhlW+tLlGlXVVbiHdnm4oRjt6aVExVq0mnkTf0F1YKxoZSlZTD7+4V5gVAZ4w8D1IhEsNvHRqGGPY48muBKWUPhhnMlmVMY8fpKd+NbyKQxazJZlW/GN6rv4xnNIRYzJKD8Uz9QSSERPKixB7nmu1SmVz3PNITMtvBUu0cyqFOdbKbegXYev0VHBAvBbNxdVddpnbXvT8o1Gs+Bbsx5gpJFyJHJWqUOBEaCyp0KWUargxWXS08VH0yqMue+AtfqGopds9xuLqd080GqUw4Hn81eruc8wAq1fC1gQcpA5x81rSohFPGE+5jRvslNZy12KuCtZepU/9Nn8o+QXmuEomdPFelt9xn8o+Sr5NaCwiN4UblMUG3m2s3CUH1nCYgADiTYX4BMSAnfDfEYNrmsyurWDGmTYi77cjIjmF5ptbfHE4pwJeWhnu9mS3UQSSTc2QXGVXVqhc4yTrN4425D7KbB7NfUJiAOvzQOSRLCtsgfVc8/xHvzfqcXEjL16I1gd5MRRytzl1NtwDw092dOnil/43UIn4QDPhoq1TZbwYc0zrJv8AJRq2L9SR0SXdHrW7W9tPGOc1rS1zWhxnrYjTgVrcL7h8V87bIx7sNWDxECzgQDI4yDqvfdgYgPw4I090HWctpB4qaLyV5RwSYn3Seh+SB4SqXeCO4hstcOYI+CyuxqtgoLu6J9OlyHW4RsyQpjQCZTqSE81EKRK2dcwAKq+qFFi8SUKq1igk8Bxjlckm06YMHy9VCdvUcHQmq6L2aLucSNAPJBt4d4W4cNzSXH3WjU/YdVisTQqYqo6o6TOg4ADQckdfHiI7Fnwoubwb/YnFdxjjRpDRlMwT/O7Vx+HRC9mbPdUBe4wwXc6L/wCUUwu7wOrfG0KTalGo1optAAGgAieso3cnwgVp5JZYLqYqBlp91vI+8fE/ZVmVC3+7jwXMpE2g8QVXrk6qWOMEUsnpW5O+5Dm0cU6WuOWnWdqDwbUPEHQO9ea9NNML5ip4gg38P8r272abwficP2biTUow2TqWGzZPEiCPRERtGtNIKvWpq2q9dOAVMiSekkOXKqZX9zzTqqbW9zzSGMxt+hmYeYuECwlXKZ9VrcWyQQs1iMJeyKLSyn2fchtq34a7rsWDibWvNgr9DZoJDqpIA/INT4/Zd2Vs0Upee8fy9LcOqs0XmSXC+pk2E8OaqrZQttX5k0aZXPdb+RZoua21Gm3q48PE8fioa1F9TWqQP2WHqmUC5xzPPc/KwDKD1PRTu2gHd0ActLDzUbnu7lpQUeIoHV3Mp90vDnTYE3J8Bc+inpbywWtqNAAEZmzaNLFDsdiadMwIP6sgF/Ej5SUPpVc8ZWFrbkAAX5mfH1Qqxx7B/DT7m9w+IbUaHMIc06ELz/2wguo0g11g4l7Z5wGmON5RbY+MdTqcMrveAMwRafGEG9rlJ5pU3tEtaXTzBOW/wVmE90SCUNssGA2Rh9CdeX6ecrW7MoNHwWc2HSinnPGw8ijuExrGkZg8DmWmPVVLm2aOnSSyzW4KkCPJDNqUQ0ohs6uwiWmUP2viqVwXieXFQY4LOeWYjebC5IItOh8bH5her+zHE1H4D+I7PlfDXXsCJynMATEi/XivOt5A11AuBkNInwNojzW+9lMfgDBJ/inXQGBMHjwn04LQoeUZOqjiRrFkdqudQqPyBjWA5i57oAm5+a1pcg+28C2o4ZgCCOPNp/wisWUBQ8SwAsDvZTe7JmZm/bmv4ZgESxu1MjZhUK2wmZzUyjNxJJMx/gK5jMMHUg08RBUT+4s49zH7V3veJuGNmMwa51+U6SrexNsdoLva8eBDvQqepsZpaGZWlk5sv7uJ8VYrYYMp2a2egQtLAaTPO6jnYrGuc67Q4wOTW2aP75ra7KwgiIWY3SoEtfUDS4udEWFm8p6kra7HqtdMAgixBsQo7XnhB0LHLJWYQJ+L2UKjeo4/JXmU1LmgKCPDLMnlGH2lsptUXGWo2ziPn1B1WL2rgqlJ3eFuDhoV6njaF83keoQPbj2lhDgIOs6RFlPXa08Fe6lNZPNgZ09Fu/ZBii3HFhkB9J4vxLYcPkVhcbQGcxYdEc3Pc2nV7VznS3utAkd5wIn0laNNbskooyNRaqoOTPfKO1aL3ljajS4atBupK68x3Xx9KpjWMpgZ2k5nCwcbzHgZHkvTq4Saw2vYSacVJepXSXCUkw5dqplX3PNOqJlb3PNIQOrBB8Y4NMk8UTxtXKCYJ8Fitp08TWrZhThgHczHQ/qhIY2IxHeDRyn10+iY5wns2mT7z/HqeCEGq9pbm96G5jzPGPQq5RrBoltpN+scJVCT55L0VxwX3vIjr8fBR1Wzwv5afdMwTM7i8nWQByA5K8aaHnAaQExGH1JbmPBugHjz5qniKRMNkxHCw8FpmYZx1C67Zt5+CFxbJFhdwDgsGQBrqEL34lx7xOTsvdAmXZhHxWyfQyhANqYDtWknMcpgFvAmHD4hPzFDpRcuTGbNwx7PICQ4ExI62suYbZNftRnqOyR3hxmT7trWj4q/Ua6jVHaCCQHR4840PREcTtRjhAuY4JnY0ySNcZR5GbEwxDXybiY6oXjdmYjO11N0C+addRp5ZvhdaDZtZoBBzGRYhphPGOay7pLecaeIQxk4vIcoqSwZzaWDf+FqdrBJA0/mHxW29m2cYCHCGtquawcgIJ/5EoJtKoyqMrTE/JbLdjCingqbReXPdPPM9x+ysaZtyKmsSUS6XIBi9p/xsnAfOEdchO0NnMeZIh0WcNZU9sZNeEoQlteRuLxIIsheP2m8NAbTzHkDwTK9TK5tOo4NqOnLBHfjlPyQjaNDECQKjiDyICiyaFeJ+oTo1XA5nQ2dW6x5qPG40BpI5T/hCKOFqRNSpUPSQB8pKvNhzg0+7bzi6CTwP64AVLZppsIzvllHuNbABqC8u4kEzpHipt28VXLm9q2HG0niANdTaZ1vbqtPjKFO0wTw5ruydmjNni3BROzKxgnVeHnJJtHFdmy5gqDZW0S8xnY7oQQfirG2cKXiQAbgweMeKzzdguqVqlUVDTc8z2YENBAtYcP7lKCWO4pN8YWTS1Rf6LGb0t7NxDT3XNmDwI1A6WC2lJjg2HmSLTzWU3kZ2jxT6STy8OqCLxIeazE83xLDmsZK0W6+JIbVY4xRGQuPNzZn4EIzU3eoU6D3kmo4h3emMkNcQSzyXnuLr1Gg0y6G5jLQeOpJ56hXoT39jOnDZzIKbBxnY4kV6dmsqFzf5cxt6SF9AYXaBqjMBDCBlPOy+dsLdgaBeIHnYL6Lp0slJjeTGj0aApkQSIXVElESkkCG6i44jLfSVyooKlcT2f5sufpEwnbwNjI17qR1lRuoUj+ZdOHbxd5BdbTZwbPj/wBqJ3JEiqbAe8OGFPK9pkaGOBFx9UEw+IDjA4LWbXa17CxxA492MwjjHw81n/8Ax9zHZmOzN1vGYeKgk9zyW64NRDuz6ENB4Rb7q3TKjwjYaB0T69ZtJhc92VouSkkEmW6akcVn8DtZlYF1NtTIHQXOtckgd096JB4IuyS37o8YBfPYhxVUCwEnkP7ssPvs3E5qYoFzWEkvyvDQSMsAmRI1RzE7OqVawc6oeyH/AObS5s6+8Rr9I0VfbeyndkxjA55DidZMEcygk1Bbwkt3hZn94chdTqAzoKgvYwJPXih+08KW1WlhIpmCQ2LgxcHmL24q5tbZ1SnTYXiC6ba5csWJHEzp0QnDbSykNeCQPNV43Rm90eUTrhYZrdlUmZP9aqLcWE6jx8dENxlIuqhtN73UwHZy4Rmn3QBqOMojs2vhy3WPMqo/Fh9Ts6VgAS52kDjBUkprHAfHuy/sHAXc4DugZATxP5vTRbzCt/gsCzmwtoMcWUXAMlvdIECeR5E6ytY2lDWtBFuKtUpKPBmalyc/EVjTWY30203B0g4957jlY3mYuT0CObybXp4OiatU20Y0avdFmt/uy8ywTKm0Kv4rEjugxSp/lt0P5RfxKOcscIjrjnl9irgtiYnHP7as7IDcOMzA0yNmw9Fum4UsYBmNUtbcujM6OMDiomu4K1g2w7VAookc2BcQ7PefJDaeCqF5fcgDUCzR9F6HTwjHGSxhPPK0qzWosLSw6EEW62TOjPqOtRh9jy2ji4qvbJ7Rpt1EajmLrWYDassDcsnQiY+MLP0sPlrZiGEiWOzWDhmuJF2m1j0R/D0aZJINRlxFg8BvdnvDz9FXVZo54yS4qrlifdPPUIhh6bS2bSs9tt1TIRTh44ucMkdBcyfIK1hnvawAm8BRSW18hJ7kTbSq5QhlDDZr5MznOEG1g29yVX27jwBE3WV2fvjVouqNDO1pgzmJdNMu8OGlraJo1uXKBsuhWvEw/tPBjKaYOU1XQ7oz8wA8JE8Z6LzDeuh2eLe2IvmHg4Aj6+i9X2Jh+2L69QyfymeHksf7VqNMPw7m+85j8zhxa0tgepcrNMXF4Kupe6KkCN3KeZ9Ic6tMeMvAX0HjyvGfZlszt8TSMgNpfxSOJywGW8YPkvYsYwlWyjIqtakuNkJJDBeogG9O2WYIU69RrnNOakQyJlwDm6/yn1R55WW9pdDNs6of0PY//lB+BTtZ4GTwZHHe1J+lDDtb+6q7Mf6R91nMfvlja3vV3NH6aXcHwv8AFAgUSwlanTawupteXkyXSQ1uaLN563QKuKDcmy5untE0sSC9xLagNJ7nOJMP90yeTg0+q9i2hVLYeCYEAjhlcQJJ6arwXE08j3NP5SR6aFelbnb31HQyo0PpgBueTnbYAB4Nn+KCyPqWaLMeFm5wz/Prz6qatSa/3gCBwPzVLtL2ED6cFbpPUSZNjLG0sK1ohgDRMwOfNTixjVdzACeKqvbqS/KNTePineWLCQ8UoJBTKzYIVF2NotflFQOqRoCSYU9GqXuHS6qa3C0893sw45ycxeFbUaWvAIPP5jkeqymN3PvNNwjk4X9Rqtu4BV6gXFU6u7TvwPgsrD7mKbuxV0lgHiT8IRnZG77KQdPfc4Q4kQI5AI21kp8IrupX2x2t8fcPiK7AOvh4dBhwiAY0I0PjqJUbccRoXN6An5IjiG/OUJxNOCpK9ROTy28gzigZtzDiu9tSoXVMghrJgDmRHFEcE9pYMkBoAgDQBVKwVXZ1bI9zOFy34SPr5rf6drJyltm8lS6vjKNBSV3BtuqVIIpg2roK+SjMIURAUbqkG6kYo60GwMnopm0gEm+x5lsHbjG16+HrEZhXqlpP5mueSQJ4gk2Wuw7aMS352VTE7mYWpiRXLIrB4qe+7KXAgglgtqAiZwrA4h1Jodrdov15QqVkE34WTWa2VEUpRYF2xt6kyxeLcB9kCq7yF/uerj9NVsK2zKbxBo0gP5GrrMAykIZTaD+0AfIIFSu7Kkusv0j+pkKWyMRXBc1joOtSp3GjwzX9AVd3d3QFFtRpIIqgmpWfZrzfI1jSZygk3OvwWnx2alRdVqNdULWy2kCYtzBtbXyVrZlTtGtfLTnbMi4FuHRSrEVhAJ2a5NSe1L0XdgTZ1PI6rTglk2ygxDmguAOmpKxPtY2K2iMLVZUJD+0aG3kRlJM8IsIXrgB0IleMe1xlRuKY0k9llLmCeLnfxPWGoq+5pThiCWew3cZ9UY7C9iTdzabw0+82JqT0Av4gL3d9E8l4x7LajWYxjQQHGg/If3S0u8CQD6L1p2OqDip0VpEr8L0SUP8A/TqdEk/AOGXqiGbzYftcFXZzpujxAkfJEnplVssI529UhHzWEWGzX1GU8oGUNu9xDWiXG0nVDsXR7N72fpc5v9JIT8Y73BNhTZ8RP1SHL226Aa5hzNeXMaC5hluZvddfjoEcxIdQpUTSEuhoLNA7g7N46zwKz+Dp9rSycW1AR/K8Q6P6QVoqdU1Kve0a2SOU2aPmVYo0b1D57Iq6rqC0kXhZlg22ytrNewBxh4EEE69RzRihiRFivPHNnS6ZTxFSmZa57ekyD5GytW9H5zW/wZR0n0h4Ubo/iv8Aw9LfWnRDnbPvJqVXG8DNETyjRYqrvFiGXGR3jIRPA76uIAfTDXcTmt6xos+3RXVvmP5cm3R1PT2+WWPnwaXDYQMkhoDjxN3HxJuVapDL48fssxsTesVq1RlRuQB2Wm+Tlf1uOK0JqXXIfSC26ElS01FrPz/x+5f090LcuLzh4LudIPVbtFztFy+C0WS5Mc5QiomVKlk+1sc7W4+CFYwK/UqjmNOYVCuQVZqi16DNgyodPP7ITjnFrw4cCD9CPSUcZgKj6ndHdjU6SdfFHdnbAY05nDO7m4WHgFu6PS2SaklwR2NEeAw5IFkWp0IVhtKE8LolKSWCpsiVn26n4BJtCCXONupgKV9hbXmh1fZJqPaalWo5ouGAhrLiLgCT5lNz6hPiPhJsRjGg/wAMNn9Rs3y4u8lXaC5+Zzs3dA5QQTYDldTOoUabhFzyu8/GYTKjg5+aIsBA1txMI0YutnJxxKS+SJxTT6VAAydUxlRSh6Izlg6+lOqEVsGyk5oawNa4nM5siDw00n6IwHJ1ik1kmqkoTUsFDDUsgkVHOubOII+/qvP/AG00waVB8CQ8jyLb/ILaYvAZsQH04bkltQECHBwBbbmDBnxWD9seIcW0aYEtDi4uFoMWHpKZdzfhZvq3NYyBPZ4XfjMMQNC+SIkNLCCLi4XsdV114puXSc7F4bsx3muzETwAOYnxC9oxLCPBTKXOCJx4yNzLqhzriIEO1Hrhd3SuPCZ+QpwTwjfXD9njq44F+YeDgHfUoRiKkmRyA9AAtX7UKGXGB366TT5tLgfosemXYdmr2Ls5gcKjXE/wmuLTwc+0g8RZ6t0O6554mPqlumc1E8wMno5zh/8Aatuo3lbfS5xcHH1TOa63CUbFN9msfimROqvibHon4TNUExlHXj5J7G5iAiWFpiPh4qLqXU3S/h1eb1fsWui9GjqY/FuXh9F7/wBiidnA6yfh8Au0thsF4J8SYRuhheisVKUCSsCWt1E3lzf5nVQ6fpK1hVr8gWzAMizR6BWxnH53epUIx1KffaDykJOxzB+ZvqFUshKzz8/PktRVUfLhFjtX/rd6rhc/9TvUqmdp0/1DxUTdrNe7LTl7jwbf+x1Qf6ZR/p/QdWQfZoukO4ud6lQVHeZ5aojhdmPfeoY/a36u+yNYTAsZ7rQPn6oo1ITmkZihs2tU0blHN9v+OqMYHd9rYLnF59B6I2ykpm01KoIhlY2RUaACu0mqNrVBtDabKDMzz4DiTyAUseCKWWXXBNAWMfvlULrUm5eALjPmYhTDe15H+k0f7yfom3xH+FP2NRUvYW+KFY3ZTqkh2Iqhv6W5Wg9DAuEDr7w1dS5oHICJ6SUSwNVtduZri8aa6Eag8ikmpdilrb1TiMo5z94/EYSkwCHvc+R+YkRxkCympG1hHintwwC72XVGkYFs9892EvkdY6/9/wB8lM14UPZKQNhOAidpTwoGlStcnJExPoAkmLnXrCzG+Ozu0pFrXBpI7OYBgH+/itUspvfULL83MA8yMx9JTvGGXdLKW/AK3H3MOGrCq5wJa0tEXnNqSeg4RxW6rsBEIZsavLQirroc+psxxjADqGCRySS2kcrz1AP9+iSmTK7gzSkJuSQQlKSMiPNfbFgcrcPUH6n0z5jMPkV5gvaPalhc+Bc7/wBb2P8AKcp/+l4vKQ4d3a2gaYcBe4cWyASIh2WdSO6YWj7bNcSLAwdbrz9bmnSAa007tygCOIGhWn0uH1jl9xjdbs+qjB++S/g2AXLhljM48uYV5uLawdrUIaw91rYk9AALl3ghVTEjK6GubJY0tyz3RGZ0+tvBMr1sz80WFmz+UcSBzPPwVP8A266/USc00s9zTfVqNLpIqtqUkkki/iduVD/ptDG/qfdx8GcPNVK2IqVB3nHqTy6DT4KMkalcfLtbN+JW7RoKKfLH8XycvqeqanUPxywvZcL+5AMO1xs2QOJ+vPzU5wrOLWnyEKQOtaymw1Avc1o1Jj7lWZ7IxcpehSjKyclGLeX2LuyNkdr3jZgta2boOQWi2dsqlRns2NbOpAufE6lSUaQY0NGgEKVtS643Wayeonz29EehdP6fXpK0l5vV+5ZYFO1QMUwKqpF1k7ApZVU1gBdDcbjybCw5qDUaqvTrM3z7eoCi5Pgk25toUKb3NGdzWkxMacyvN8bvF2pzvD3P5SA1o/bZarHiWuHMH5LFvDf0hVtHqpapScuMP0Nvp2mplF745ZuNn7OpFoJbMgG5PEeKvswtJpsxnoPqqmCdDG/yt+QVgvW1SltOYuk97WQTvJTzwxoFml0Dxj7oHu/WrYarIBLDZ7eY5jqFqWNzVif2fVWHYYcgo5eY5zV7nc2mEGYxhEhwg+XwTfxzNJv/AH9whtSkB6geqe2ldvQkf1AfZMR72EW4xp0+RCf+KHVVmMUrGBOFlk7Ks8D8FNTdzHnqoKamplOHEnlCt4tm9uwAe82SBwM/WyJtKzO9G91LCvcwyagaHBo4yLKWut2Palku6aajLJHsh5YcrgQRb0WjpVZCw+7u3qmMe0uY1szPOJgXW/pbKj8/lH/aF0ShJo2I2Lam/UdSw2cTblcJK+xsAAaBJSqtELtlngqJLiSQIL3pwva4SuznSdHiBI+S+eQV9MPZIIPEEeq+bcfQ7Oo9n6Xub/S4hIRHK2G7tqDP9x/5FY0Fa/dt00G9C4fGfqtDp32v4GP1pf8AHXzX8hWea5ASTVvo5Yc1gSdqmyuOqjinHwx7dUZ3fYM5ceUBBWOlZV1SrUruyPqN7xs17mgAGBMHkAqOvjKyr4cfU0+kuFd/xZriP7nsoeE6QVndzXQxzC5zyIdme4uJnW58PitQ0rzvqWveivlQ4Za9c+6yd5pNRHU1KyPZjGVD+kqQ1CuplQrHs65fNYikiz8NENV5OqpVjdWqhVKuVQUpTluk8skXBBWuvPajO8WjmR8YXoDistsnZT6tdzo7jKhLiej9At/pH9S+RsdMvjVGyUnwkv5NnSbAA5AD0TwmAp8rpqfKcZa8ybO0G98n9v1VkDj6D7qvR98Dnb6/REEE1yYmpX1rKb2TbmntZa/RTPE2ULH3AIvwPgEJWxgnanhQAkWKmBhOEmSNMKYFQAnkpGHokGidq8Z9rOGcdoy2b0KWgMWLwvZWFBN5AwB73AEhmpA4AwpapbXlF7SR3SwYjc3GUadai2rUDA27pMSQ3ug+ZnyXseHxNOoJY9rh+0gr5kxz5e49U7BbSq0jNOo9h/a4hFv9zp7NAppbXjg+mTUI4JLwnD+0THMbHagxxc0Erqfeio+m3e6PbVyV1JIpnMy8E3+oZMdXA0L839YDvqkkkIzwK2mwrUGeE+pK6ktHpn2j+Rjda+xj8y/K6YCSS3kcwMzTomOakknC7DaTYKbToNaXEC7jJSSQSSwFuYU3eqltZscQR9fottTdISSXmH0yglq4tesV+7O1+jkm9PJf9v4Q8FMekkuOR0RWqFUaxXUlZrHKj3IrTw4p0SB+Ylx8XOlJJdH0def5FbUyail7lZpU7WpJLpavKZU+51re83+ZXpSSQWdzK1n2g0uVaq6HN8fukkoymyzVErrXJJJDoe0qQO+iSSQaJWFZ/fPDuqUarWRmLLJJI4ml09/Wo8Xebw4aW626poog+6fI/dJJGdq+wx9FwOnySSSTYBP/2Q=="/>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data:image/jpeg;base64,/9j/4AAQSkZJRgABAQAAAQABAAD/2wCEAAkGBxQSEhUUExQUFRQXFRYUFRUUFxQWGBUXFBQWFxUVFxUYHCggGBolHBcUITEhJSkrLi4uFx8zODMsNygtLisBCgoKDg0OGxAQGywkICQvLDAsLCwsLCwsLCwsLCwsLCwsLCwsLCwsLCwsLCwsLCwsLCwuLCwsLCwsLCwsLCwsK//AABEIALcBFAMBIgACEQEDEQH/xAAcAAABBQEBAQAAAAAAAAAAAAAFAAIDBAYBBwj/xAA+EAABAwIDBQUGBAUEAwEBAAABAAIRAyEEEjEFBkFRYRMicYGRBzKhscHRFEJSYiNykvDxM4Ki4RZTskMV/8QAGwEAAQUBAQAAAAAAAAAAAAAAAgABAwQFBgf/xAA0EQACAgEDAgQCCQMFAAAAAAAAAQIDEQQSIQUxIjJBURNxBiMzYYGRobHBQuHxFBUkYtH/2gAMAwEAAhEDEQA/APYV1NldlOIdK6CmJJCHSuyo4XMqQiWV1Q5V2EhEqSjXQUhEiUqMFdzJCJEkzMu5khD0kzMu5khDkk3MlmSEOSXMyWZIR1JV8ZjadJpfUcGt5n5AcSsJtj2l5XZaFMfzVSb/AO1pt5lM2l3HUW+x6IkvLKftKr8W0fR3zBWh2Fv/AE6pDazOycfzTLJ8dR5oVNBOuSNikuNcCJFwbgjiuyjAEkV1JIRxIrqSQjiS6kkI4Ul1cSEJJJJIRTcVDiz3LWupXKLFe75pDmfxmLqN0e4INW3hrMN6pI5QER2+7KwkarN4bCT71yboZyUVlsFZbwkEMTvfiXf6QAHNwlQjevHj/wBR8Wn7q1TohogDzT34UEfJZ09Ram0v0LMKk1lkGG36xIMVGM8QD90Zp72VCJysI81nKmzgAZ1Q2lXcwmdOKl0+qc5bWDbWorKZvsPvSXfkHqj5xPdaY1ErzHC1ryvSad6bP5R8grxAuTv4/wDauHaIH5SoHBNc1MEXG7QbyKeMY3qqbGKUNCcWCyMU3mu/iWc0IxW1aFN4Y+q1rjEA210VssBEi4iR4JCLgxDP1BPa8HQhCHMVvCN7jkhFzOOYQ3b+2W4anms5xsBw8T0THMWW29hHVpiYFh4KOye1B1w3MxO8W3ateoS5xPLkByA4IOaR48eC0FbYjg/SZKldu9UJ081W3lz4YFw1KeHgjdDZ0iwE6ors7d0jW95RcbLg+f8An5FA5NhqKQL3W3jfhn9m8E0S644sniOnRensdIBBkG4PReX7QweU6a/9krWbBxrxQYAfd7t1YpnnhlW+tLlGlXVVbiHdnm4oRjt6aVExVq0mnkTf0F1YKxoZSlZTD7+4V5gVAZ4w8D1IhEsNvHRqGGPY48muBKWUPhhnMlmVMY8fpKd+NbyKQxazJZlW/GN6rv4xnNIRYzJKD8Uz9QSSERPKixB7nmu1SmVz3PNITMtvBUu0cyqFOdbKbegXYev0VHBAvBbNxdVddpnbXvT8o1Gs+Bbsx5gpJFyJHJWqUOBEaCyp0KWUargxWXS08VH0yqMue+AtfqGopds9xuLqd080GqUw4Hn81eruc8wAq1fC1gQcpA5x81rSohFPGE+5jRvslNZy12KuCtZepU/9Nn8o+QXmuEomdPFelt9xn8o+Sr5NaCwiN4UblMUG3m2s3CUH1nCYgADiTYX4BMSAnfDfEYNrmsyurWDGmTYi77cjIjmF5ptbfHE4pwJeWhnu9mS3UQSSTc2QXGVXVqhc4yTrN4425D7KbB7NfUJiAOvzQOSRLCtsgfVc8/xHvzfqcXEjL16I1gd5MRRytzl1NtwDw092dOnil/43UIn4QDPhoq1TZbwYc0zrJv8AJRq2L9SR0SXdHrW7W9tPGOc1rS1zWhxnrYjTgVrcL7h8V87bIx7sNWDxECzgQDI4yDqvfdgYgPw4I090HWctpB4qaLyV5RwSYn3Seh+SB4SqXeCO4hstcOYI+CyuxqtgoLu6J9OlyHW4RsyQpjQCZTqSE81EKRK2dcwAKq+qFFi8SUKq1igk8Bxjlckm06YMHy9VCdvUcHQmq6L2aLucSNAPJBt4d4W4cNzSXH3WjU/YdVisTQqYqo6o6TOg4ADQckdfHiI7Fnwoubwb/YnFdxjjRpDRlMwT/O7Vx+HRC9mbPdUBe4wwXc6L/wCUUwu7wOrfG0KTalGo1optAAGgAieso3cnwgVp5JZYLqYqBlp91vI+8fE/ZVmVC3+7jwXMpE2g8QVXrk6qWOMEUsnpW5O+5Dm0cU6WuOWnWdqDwbUPEHQO9ea9NNML5ip4gg38P8r272abwficP2biTUow2TqWGzZPEiCPRERtGtNIKvWpq2q9dOAVMiSekkOXKqZX9zzTqqbW9zzSGMxt+hmYeYuECwlXKZ9VrcWyQQs1iMJeyKLSyn2fchtq34a7rsWDibWvNgr9DZoJDqpIA/INT4/Zd2Vs0Upee8fy9LcOqs0XmSXC+pk2E8OaqrZQttX5k0aZXPdb+RZoua21Gm3q48PE8fioa1F9TWqQP2WHqmUC5xzPPc/KwDKD1PRTu2gHd0ActLDzUbnu7lpQUeIoHV3Mp90vDnTYE3J8Bc+inpbywWtqNAAEZmzaNLFDsdiadMwIP6sgF/Ej5SUPpVc8ZWFrbkAAX5mfH1Qqxx7B/DT7m9w+IbUaHMIc06ELz/2wguo0g11g4l7Z5wGmON5RbY+MdTqcMrveAMwRafGEG9rlJ5pU3tEtaXTzBOW/wVmE90SCUNssGA2Rh9CdeX6ecrW7MoNHwWc2HSinnPGw8ijuExrGkZg8DmWmPVVLm2aOnSSyzW4KkCPJDNqUQ0ohs6uwiWmUP2viqVwXieXFQY4LOeWYjebC5IItOh8bH5her+zHE1H4D+I7PlfDXXsCJynMATEi/XivOt5A11AuBkNInwNojzW+9lMfgDBJ/inXQGBMHjwn04LQoeUZOqjiRrFkdqudQqPyBjWA5i57oAm5+a1pcg+28C2o4ZgCCOPNp/wisWUBQ8SwAsDvZTe7JmZm/bmv4ZgESxu1MjZhUK2wmZzUyjNxJJMx/gK5jMMHUg08RBUT+4s49zH7V3veJuGNmMwa51+U6SrexNsdoLva8eBDvQqepsZpaGZWlk5sv7uJ8VYrYYMp2a2egQtLAaTPO6jnYrGuc67Q4wOTW2aP75ra7KwgiIWY3SoEtfUDS4udEWFm8p6kra7HqtdMAgixBsQo7XnhB0LHLJWYQJ+L2UKjeo4/JXmU1LmgKCPDLMnlGH2lsptUXGWo2ziPn1B1WL2rgqlJ3eFuDhoV6njaF83keoQPbj2lhDgIOs6RFlPXa08Fe6lNZPNgZ09Fu/ZBii3HFhkB9J4vxLYcPkVhcbQGcxYdEc3Pc2nV7VznS3utAkd5wIn0laNNbskooyNRaqoOTPfKO1aL3ljajS4atBupK68x3Xx9KpjWMpgZ2k5nCwcbzHgZHkvTq4Saw2vYSacVJepXSXCUkw5dqplX3PNOqJlb3PNIQOrBB8Y4NMk8UTxtXKCYJ8Fitp08TWrZhThgHczHQ/qhIY2IxHeDRyn10+iY5wns2mT7z/HqeCEGq9pbm96G5jzPGPQq5RrBoltpN+scJVCT55L0VxwX3vIjr8fBR1Wzwv5afdMwTM7i8nWQByA5K8aaHnAaQExGH1JbmPBugHjz5qniKRMNkxHCw8FpmYZx1C67Zt5+CFxbJFhdwDgsGQBrqEL34lx7xOTsvdAmXZhHxWyfQyhANqYDtWknMcpgFvAmHD4hPzFDpRcuTGbNwx7PICQ4ExI62suYbZNftRnqOyR3hxmT7trWj4q/Ua6jVHaCCQHR4840PREcTtRjhAuY4JnY0ySNcZR5GbEwxDXybiY6oXjdmYjO11N0C+addRp5ZvhdaDZtZoBBzGRYhphPGOay7pLecaeIQxk4vIcoqSwZzaWDf+FqdrBJA0/mHxW29m2cYCHCGtquawcgIJ/5EoJtKoyqMrTE/JbLdjCingqbReXPdPPM9x+ysaZtyKmsSUS6XIBi9p/xsnAfOEdchO0NnMeZIh0WcNZU9sZNeEoQlteRuLxIIsheP2m8NAbTzHkDwTK9TK5tOo4NqOnLBHfjlPyQjaNDECQKjiDyICiyaFeJ+oTo1XA5nQ2dW6x5qPG40BpI5T/hCKOFqRNSpUPSQB8pKvNhzg0+7bzi6CTwP64AVLZppsIzvllHuNbABqC8u4kEzpHipt28VXLm9q2HG0niANdTaZ1vbqtPjKFO0wTw5ruydmjNni3BROzKxgnVeHnJJtHFdmy5gqDZW0S8xnY7oQQfirG2cKXiQAbgweMeKzzdguqVqlUVDTc8z2YENBAtYcP7lKCWO4pN8YWTS1Rf6LGb0t7NxDT3XNmDwI1A6WC2lJjg2HmSLTzWU3kZ2jxT6STy8OqCLxIeazE83xLDmsZK0W6+JIbVY4xRGQuPNzZn4EIzU3eoU6D3kmo4h3emMkNcQSzyXnuLr1Gg0y6G5jLQeOpJ56hXoT39jOnDZzIKbBxnY4kV6dmsqFzf5cxt6SF9AYXaBqjMBDCBlPOy+dsLdgaBeIHnYL6Lp0slJjeTGj0aApkQSIXVElESkkCG6i44jLfSVyooKlcT2f5sufpEwnbwNjI17qR1lRuoUj+ZdOHbxd5BdbTZwbPj/wBqJ3JEiqbAe8OGFPK9pkaGOBFx9UEw+IDjA4LWbXa17CxxA492MwjjHw81n/8Ax9zHZmOzN1vGYeKgk9zyW64NRDuz6ENB4Rb7q3TKjwjYaB0T69ZtJhc92VouSkkEmW6akcVn8DtZlYF1NtTIHQXOtckgd096JB4IuyS37o8YBfPYhxVUCwEnkP7ssPvs3E5qYoFzWEkvyvDQSMsAmRI1RzE7OqVawc6oeyH/AObS5s6+8Rr9I0VfbeyndkxjA55DidZMEcygk1Bbwkt3hZn94chdTqAzoKgvYwJPXih+08KW1WlhIpmCQ2LgxcHmL24q5tbZ1SnTYXiC6ba5csWJHEzp0QnDbSykNeCQPNV43Rm90eUTrhYZrdlUmZP9aqLcWE6jx8dENxlIuqhtN73UwHZy4Rmn3QBqOMojs2vhy3WPMqo/Fh9Ts6VgAS52kDjBUkprHAfHuy/sHAXc4DugZATxP5vTRbzCt/gsCzmwtoMcWUXAMlvdIECeR5E6ytY2lDWtBFuKtUpKPBmalyc/EVjTWY30203B0g4957jlY3mYuT0CObybXp4OiatU20Y0avdFmt/uy8ywTKm0Kv4rEjugxSp/lt0P5RfxKOcscIjrjnl9irgtiYnHP7as7IDcOMzA0yNmw9Fum4UsYBmNUtbcujM6OMDiomu4K1g2w7VAookc2BcQ7PefJDaeCqF5fcgDUCzR9F6HTwjHGSxhPPK0qzWosLSw6EEW62TOjPqOtRh9jy2ji4qvbJ7Rpt1EajmLrWYDassDcsnQiY+MLP0sPlrZiGEiWOzWDhmuJF2m1j0R/D0aZJINRlxFg8BvdnvDz9FXVZo54yS4qrlifdPPUIhh6bS2bSs9tt1TIRTh44ucMkdBcyfIK1hnvawAm8BRSW18hJ7kTbSq5QhlDDZr5MznOEG1g29yVX27jwBE3WV2fvjVouqNDO1pgzmJdNMu8OGlraJo1uXKBsuhWvEw/tPBjKaYOU1XQ7oz8wA8JE8Z6LzDeuh2eLe2IvmHg4Aj6+i9X2Jh+2L69QyfymeHksf7VqNMPw7m+85j8zhxa0tgepcrNMXF4Kupe6KkCN3KeZ9Ic6tMeMvAX0HjyvGfZlszt8TSMgNpfxSOJywGW8YPkvYsYwlWyjIqtakuNkJJDBeogG9O2WYIU69RrnNOakQyJlwDm6/yn1R55WW9pdDNs6of0PY//lB+BTtZ4GTwZHHe1J+lDDtb+6q7Mf6R91nMfvlja3vV3NH6aXcHwv8AFAgUSwlanTawupteXkyXSQ1uaLN563QKuKDcmy5untE0sSC9xLagNJ7nOJMP90yeTg0+q9i2hVLYeCYEAjhlcQJJ6arwXE08j3NP5SR6aFelbnb31HQyo0PpgBueTnbYAB4Nn+KCyPqWaLMeFm5wz/Prz6qatSa/3gCBwPzVLtL2ED6cFbpPUSZNjLG0sK1ohgDRMwOfNTixjVdzACeKqvbqS/KNTePineWLCQ8UoJBTKzYIVF2NotflFQOqRoCSYU9GqXuHS6qa3C0893sw45ycxeFbUaWvAIPP5jkeqymN3PvNNwjk4X9Rqtu4BV6gXFU6u7TvwPgsrD7mKbuxV0lgHiT8IRnZG77KQdPfc4Q4kQI5AI21kp8IrupX2x2t8fcPiK7AOvh4dBhwiAY0I0PjqJUbccRoXN6An5IjiG/OUJxNOCpK9ROTy28gzigZtzDiu9tSoXVMghrJgDmRHFEcE9pYMkBoAgDQBVKwVXZ1bI9zOFy34SPr5rf6drJyltm8lS6vjKNBSV3BtuqVIIpg2roK+SjMIURAUbqkG6kYo60GwMnopm0gEm+x5lsHbjG16+HrEZhXqlpP5mueSQJ4gk2Wuw7aMS352VTE7mYWpiRXLIrB4qe+7KXAgglgtqAiZwrA4h1Jodrdov15QqVkE34WTWa2VEUpRYF2xt6kyxeLcB9kCq7yF/uerj9NVsK2zKbxBo0gP5GrrMAykIZTaD+0AfIIFSu7Kkusv0j+pkKWyMRXBc1joOtSp3GjwzX9AVd3d3QFFtRpIIqgmpWfZrzfI1jSZygk3OvwWnx2alRdVqNdULWy2kCYtzBtbXyVrZlTtGtfLTnbMi4FuHRSrEVhAJ2a5NSe1L0XdgTZ1PI6rTglk2ygxDmguAOmpKxPtY2K2iMLVZUJD+0aG3kRlJM8IsIXrgB0IleMe1xlRuKY0k9llLmCeLnfxPWGoq+5pThiCWew3cZ9UY7C9iTdzabw0+82JqT0Av4gL3d9E8l4x7LajWYxjQQHGg/If3S0u8CQD6L1p2OqDip0VpEr8L0SUP8A/TqdEk/AOGXqiGbzYftcFXZzpujxAkfJEnplVssI529UhHzWEWGzX1GU8oGUNu9xDWiXG0nVDsXR7N72fpc5v9JIT8Y73BNhTZ8RP1SHL226Aa5hzNeXMaC5hluZvddfjoEcxIdQpUTSEuhoLNA7g7N46zwKz+Dp9rSycW1AR/K8Q6P6QVoqdU1Kve0a2SOU2aPmVYo0b1D57Iq6rqC0kXhZlg22ytrNewBxh4EEE69RzRihiRFivPHNnS6ZTxFSmZa57ekyD5GytW9H5zW/wZR0n0h4Ubo/iv8Aw9LfWnRDnbPvJqVXG8DNETyjRYqrvFiGXGR3jIRPA76uIAfTDXcTmt6xos+3RXVvmP5cm3R1PT2+WWPnwaXDYQMkhoDjxN3HxJuVapDL48fssxsTesVq1RlRuQB2Wm+Tlf1uOK0JqXXIfSC26ElS01FrPz/x+5f090LcuLzh4LudIPVbtFztFy+C0WS5Mc5QiomVKlk+1sc7W4+CFYwK/UqjmNOYVCuQVZqi16DNgyodPP7ITjnFrw4cCD9CPSUcZgKj6ndHdjU6SdfFHdnbAY05nDO7m4WHgFu6PS2SaklwR2NEeAw5IFkWp0IVhtKE8LolKSWCpsiVn26n4BJtCCXONupgKV9hbXmh1fZJqPaalWo5ouGAhrLiLgCT5lNz6hPiPhJsRjGg/wAMNn9Rs3y4u8lXaC5+Zzs3dA5QQTYDldTOoUabhFzyu8/GYTKjg5+aIsBA1txMI0YutnJxxKS+SJxTT6VAAydUxlRSh6Izlg6+lOqEVsGyk5oawNa4nM5siDw00n6IwHJ1ik1kmqkoTUsFDDUsgkVHOubOII+/qvP/AG00waVB8CQ8jyLb/ILaYvAZsQH04bkltQECHBwBbbmDBnxWD9seIcW0aYEtDi4uFoMWHpKZdzfhZvq3NYyBPZ4XfjMMQNC+SIkNLCCLi4XsdV114puXSc7F4bsx3muzETwAOYnxC9oxLCPBTKXOCJx4yNzLqhzriIEO1Hrhd3SuPCZ+QpwTwjfXD9njq44F+YeDgHfUoRiKkmRyA9AAtX7UKGXGB366TT5tLgfosemXYdmr2Ls5gcKjXE/wmuLTwc+0g8RZ6t0O6554mPqlumc1E8wMno5zh/8Aatuo3lbfS5xcHH1TOa63CUbFN9msfimROqvibHon4TNUExlHXj5J7G5iAiWFpiPh4qLqXU3S/h1eb1fsWui9GjqY/FuXh9F7/wBiidnA6yfh8Au0thsF4J8SYRuhheisVKUCSsCWt1E3lzf5nVQ6fpK1hVr8gWzAMizR6BWxnH53epUIx1KffaDykJOxzB+ZvqFUshKzz8/PktRVUfLhFjtX/rd6rhc/9TvUqmdp0/1DxUTdrNe7LTl7jwbf+x1Qf6ZR/p/QdWQfZoukO4ud6lQVHeZ5aojhdmPfeoY/a36u+yNYTAsZ7rQPn6oo1ITmkZihs2tU0blHN9v+OqMYHd9rYLnF59B6I2ykpm01KoIhlY2RUaACu0mqNrVBtDabKDMzz4DiTyAUseCKWWXXBNAWMfvlULrUm5eALjPmYhTDe15H+k0f7yfom3xH+FP2NRUvYW+KFY3ZTqkh2Iqhv6W5Wg9DAuEDr7w1dS5oHICJ6SUSwNVtduZri8aa6Eag8ikmpdilrb1TiMo5z94/EYSkwCHvc+R+YkRxkCympG1hHintwwC72XVGkYFs9892EvkdY6/9/wB8lM14UPZKQNhOAidpTwoGlStcnJExPoAkmLnXrCzG+Ozu0pFrXBpI7OYBgH+/itUspvfULL83MA8yMx9JTvGGXdLKW/AK3H3MOGrCq5wJa0tEXnNqSeg4RxW6rsBEIZsavLQirroc+psxxjADqGCRySS2kcrz1AP9+iSmTK7gzSkJuSQQlKSMiPNfbFgcrcPUH6n0z5jMPkV5gvaPalhc+Bc7/wBb2P8AKcp/+l4vKQ4d3a2gaYcBe4cWyASIh2WdSO6YWj7bNcSLAwdbrz9bmnSAa007tygCOIGhWn0uH1jl9xjdbs+qjB++S/g2AXLhljM48uYV5uLawdrUIaw91rYk9AALl3ghVTEjK6GubJY0tyz3RGZ0+tvBMr1sz80WFmz+UcSBzPPwVP8A266/USc00s9zTfVqNLpIqtqUkkki/iduVD/ptDG/qfdx8GcPNVK2IqVB3nHqTy6DT4KMkalcfLtbN+JW7RoKKfLH8XycvqeqanUPxywvZcL+5AMO1xs2QOJ+vPzU5wrOLWnyEKQOtaymw1Avc1o1Jj7lWZ7IxcpehSjKyclGLeX2LuyNkdr3jZgta2boOQWi2dsqlRns2NbOpAufE6lSUaQY0NGgEKVtS643Wayeonz29EehdP6fXpK0l5vV+5ZYFO1QMUwKqpF1k7ApZVU1gBdDcbjybCw5qDUaqvTrM3z7eoCi5Pgk25toUKb3NGdzWkxMacyvN8bvF2pzvD3P5SA1o/bZarHiWuHMH5LFvDf0hVtHqpapScuMP0Nvp2mplF745ZuNn7OpFoJbMgG5PEeKvswtJpsxnoPqqmCdDG/yt+QVgvW1SltOYuk97WQTvJTzwxoFml0Dxj7oHu/WrYarIBLDZ7eY5jqFqWNzVif2fVWHYYcgo5eY5zV7nc2mEGYxhEhwg+XwTfxzNJv/AH9whtSkB6geqe2ldvQkf1AfZMR72EW4xp0+RCf+KHVVmMUrGBOFlk7Ks8D8FNTdzHnqoKamplOHEnlCt4tm9uwAe82SBwM/WyJtKzO9G91LCvcwyagaHBo4yLKWut2Palku6aajLJHsh5YcrgQRb0WjpVZCw+7u3qmMe0uY1szPOJgXW/pbKj8/lH/aF0ShJo2I2Lam/UdSw2cTblcJK+xsAAaBJSqtELtlngqJLiSQIL3pwva4SuznSdHiBI+S+eQV9MPZIIPEEeq+bcfQ7Oo9n6Xub/S4hIRHK2G7tqDP9x/5FY0Fa/dt00G9C4fGfqtDp32v4GP1pf8AHXzX8hWea5ASTVvo5Yc1gSdqmyuOqjinHwx7dUZ3fYM5ceUBBWOlZV1SrUruyPqN7xs17mgAGBMHkAqOvjKyr4cfU0+kuFd/xZriP7nsoeE6QVndzXQxzC5zyIdme4uJnW58PitQ0rzvqWveivlQ4Za9c+6yd5pNRHU1KyPZjGVD+kqQ1CuplQrHs65fNYikiz8NENV5OqpVjdWqhVKuVQUpTluk8skXBBWuvPajO8WjmR8YXoDistsnZT6tdzo7jKhLiej9At/pH9S+RsdMvjVGyUnwkv5NnSbAA5AD0TwmAp8rpqfKcZa8ybO0G98n9v1VkDj6D7qvR98Dnb6/REEE1yYmpX1rKb2TbmntZa/RTPE2ULH3AIvwPgEJWxgnanhQAkWKmBhOEmSNMKYFQAnkpGHokGidq8Z9rOGcdoy2b0KWgMWLwvZWFBN5AwB73AEhmpA4AwpapbXlF7SR3SwYjc3GUadai2rUDA27pMSQ3ug+ZnyXseHxNOoJY9rh+0gr5kxz5e49U7BbSq0jNOo9h/a4hFv9zp7NAppbXjg+mTUI4JLwnD+0THMbHagxxc0Erqfeio+m3e6PbVyV1JIpnMy8E3+oZMdXA0L839YDvqkkkIzwK2mwrUGeE+pK6ktHpn2j+Rjda+xj8y/K6YCSS3kcwMzTomOakknC7DaTYKbToNaXEC7jJSSQSSwFuYU3eqltZscQR9fottTdISSXmH0yglq4tesV+7O1+jkm9PJf9v4Q8FMekkuOR0RWqFUaxXUlZrHKj3IrTw4p0SB+Ylx8XOlJJdH0def5FbUyail7lZpU7WpJLpavKZU+51re83+ZXpSSQWdzK1n2g0uVaq6HN8fukkoymyzVErrXJJJDoe0qQO+iSSQaJWFZ/fPDuqUarWRmLLJJI4ml09/Wo8Xebw4aW626poog+6fI/dJJGdq+wx9FwOnySSSTYBP/2Q=="/>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342" name="Picture 6" descr="http://4mothers1blog.files.wordpress.com/2010/10/2908834853_2d4116edf9.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943600" y="4707938"/>
            <a:ext cx="3048000" cy="2029969"/>
          </a:xfrm>
          <a:prstGeom prst="rect">
            <a:avLst/>
          </a:prstGeom>
          <a:noFill/>
          <a:extLst>
            <a:ext uri="{909E8E84-426E-40DD-AFC4-6F175D3DCCD1}">
              <a14:hiddenFill xmlns="" xmlns:a14="http://schemas.microsoft.com/office/drawing/2010/main">
                <a:solidFill>
                  <a:srgbClr val="FFFFFF"/>
                </a:solidFill>
              </a14:hiddenFill>
            </a:ext>
          </a:extLst>
        </p:spPr>
      </p:pic>
      <p:pic>
        <p:nvPicPr>
          <p:cNvPr id="14344" name="Picture 8" descr="http://shspana.com/wp-content/uploads/2010/07/kindergarten-10-11-022.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01048" y="4765909"/>
            <a:ext cx="2601621" cy="1951216"/>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extBox 7"/>
          <p:cNvSpPr txBox="1"/>
          <p:nvPr/>
        </p:nvSpPr>
        <p:spPr>
          <a:xfrm>
            <a:off x="307975" y="868224"/>
            <a:ext cx="8150225" cy="4185761"/>
          </a:xfrm>
          <a:prstGeom prst="rect">
            <a:avLst/>
          </a:prstGeom>
          <a:noFill/>
        </p:spPr>
        <p:txBody>
          <a:bodyPr wrap="square" rtlCol="0">
            <a:spAutoFit/>
          </a:bodyPr>
          <a:lstStyle/>
          <a:p>
            <a:r>
              <a:rPr lang="en-US" sz="2800" dirty="0" smtClean="0">
                <a:solidFill>
                  <a:srgbClr val="002060"/>
                </a:solidFill>
                <a:latin typeface="Berlin Sans FB" pitchFamily="34" charset="0"/>
              </a:rPr>
              <a:t>Children will learn how to….</a:t>
            </a:r>
          </a:p>
          <a:p>
            <a:pPr marL="285750" indent="-285750">
              <a:buFont typeface="Arial" pitchFamily="34" charset="0"/>
              <a:buChar char="•"/>
            </a:pPr>
            <a:r>
              <a:rPr lang="en-US" sz="2200" dirty="0" smtClean="0">
                <a:solidFill>
                  <a:srgbClr val="0070C0"/>
                </a:solidFill>
                <a:latin typeface="Berlin Sans FB" pitchFamily="34" charset="0"/>
              </a:rPr>
              <a:t>Self regulate</a:t>
            </a:r>
          </a:p>
          <a:p>
            <a:pPr marL="285750" indent="-285750">
              <a:buFont typeface="Arial" pitchFamily="34" charset="0"/>
              <a:buChar char="•"/>
            </a:pPr>
            <a:r>
              <a:rPr lang="en-US" sz="2200" dirty="0" smtClean="0">
                <a:solidFill>
                  <a:srgbClr val="0070C0"/>
                </a:solidFill>
                <a:latin typeface="Berlin Sans FB" pitchFamily="34" charset="0"/>
              </a:rPr>
              <a:t>Give compliments and accept different points of view.</a:t>
            </a:r>
          </a:p>
          <a:p>
            <a:pPr marL="285750" indent="-285750">
              <a:buFont typeface="Arial" pitchFamily="34" charset="0"/>
              <a:buChar char="•"/>
            </a:pPr>
            <a:r>
              <a:rPr lang="en-US" sz="2200" dirty="0" smtClean="0">
                <a:solidFill>
                  <a:srgbClr val="0070C0"/>
                </a:solidFill>
                <a:latin typeface="Berlin Sans FB" pitchFamily="34" charset="0"/>
              </a:rPr>
              <a:t>Wait their turn, share, and listen to what others have to say.</a:t>
            </a:r>
          </a:p>
          <a:p>
            <a:pPr marL="285750" indent="-285750">
              <a:buFont typeface="Arial" pitchFamily="34" charset="0"/>
              <a:buChar char="•"/>
            </a:pPr>
            <a:r>
              <a:rPr lang="en-US" sz="2200" dirty="0" smtClean="0">
                <a:solidFill>
                  <a:srgbClr val="0070C0"/>
                </a:solidFill>
                <a:latin typeface="Berlin Sans FB" pitchFamily="34" charset="0"/>
              </a:rPr>
              <a:t>Recognize when friends are upset and show empathy.</a:t>
            </a:r>
          </a:p>
          <a:p>
            <a:pPr marL="285750" indent="-285750">
              <a:buFont typeface="Arial" pitchFamily="34" charset="0"/>
              <a:buChar char="•"/>
            </a:pPr>
            <a:r>
              <a:rPr lang="en-US" sz="2200" dirty="0" smtClean="0">
                <a:solidFill>
                  <a:srgbClr val="0070C0"/>
                </a:solidFill>
                <a:latin typeface="Berlin Sans FB" pitchFamily="34" charset="0"/>
              </a:rPr>
              <a:t>Problem-solve to help themselves and others.</a:t>
            </a:r>
          </a:p>
          <a:p>
            <a:pPr marL="285750" indent="-285750">
              <a:buFont typeface="Arial" pitchFamily="34" charset="0"/>
              <a:buChar char="•"/>
            </a:pPr>
            <a:r>
              <a:rPr lang="en-US" sz="2200" dirty="0" smtClean="0">
                <a:solidFill>
                  <a:srgbClr val="0070C0"/>
                </a:solidFill>
                <a:latin typeface="Berlin Sans FB" pitchFamily="34" charset="0"/>
              </a:rPr>
              <a:t>Play and work with other children.</a:t>
            </a:r>
          </a:p>
          <a:p>
            <a:pPr marL="285750" indent="-285750">
              <a:buFont typeface="Arial" pitchFamily="34" charset="0"/>
              <a:buChar char="•"/>
            </a:pPr>
            <a:r>
              <a:rPr lang="en-US" sz="2200" dirty="0" smtClean="0">
                <a:solidFill>
                  <a:srgbClr val="0070C0"/>
                </a:solidFill>
                <a:latin typeface="Berlin Sans FB" pitchFamily="34" charset="0"/>
              </a:rPr>
              <a:t>Understand that there are consequences to actions.</a:t>
            </a:r>
          </a:p>
          <a:p>
            <a:pPr marL="285750" indent="-285750">
              <a:buFont typeface="Arial" pitchFamily="34" charset="0"/>
              <a:buChar char="•"/>
            </a:pPr>
            <a:r>
              <a:rPr lang="en-US" sz="2200" dirty="0" smtClean="0">
                <a:solidFill>
                  <a:srgbClr val="0070C0"/>
                </a:solidFill>
                <a:latin typeface="Berlin Sans FB" pitchFamily="34" charset="0"/>
              </a:rPr>
              <a:t>Talk about their heritage or cultural background.</a:t>
            </a:r>
          </a:p>
          <a:p>
            <a:pPr marL="285750" indent="-285750">
              <a:buFont typeface="Arial" pitchFamily="34" charset="0"/>
              <a:buChar char="•"/>
            </a:pPr>
            <a:r>
              <a:rPr lang="en-US" sz="2200" dirty="0" smtClean="0">
                <a:solidFill>
                  <a:srgbClr val="0070C0"/>
                </a:solidFill>
                <a:latin typeface="Berlin Sans FB" pitchFamily="34" charset="0"/>
              </a:rPr>
              <a:t>Know their likes and dislikes, express their thoughts, and recognize their own accomplishments.</a:t>
            </a:r>
          </a:p>
          <a:p>
            <a:endParaRPr lang="en-US" dirty="0"/>
          </a:p>
        </p:txBody>
      </p:sp>
      <p:pic>
        <p:nvPicPr>
          <p:cNvPr id="9218" name="Picture 2" descr="http://greatergood.berkeley.edu/images/uploads/Sharing-David_Clark-smaller.jpg"/>
          <p:cNvPicPr>
            <a:picLocks noChangeAspect="1" noChangeArrowheads="1"/>
          </p:cNvPicPr>
          <p:nvPr/>
        </p:nvPicPr>
        <p:blipFill>
          <a:blip r:embed="rId4" cstate="print"/>
          <a:srcRect/>
          <a:stretch>
            <a:fillRect/>
          </a:stretch>
        </p:blipFill>
        <p:spPr bwMode="auto">
          <a:xfrm>
            <a:off x="3429000" y="4724400"/>
            <a:ext cx="2056317" cy="1973263"/>
          </a:xfrm>
          <a:prstGeom prst="rect">
            <a:avLst/>
          </a:prstGeom>
          <a:noFill/>
        </p:spPr>
      </p:pic>
    </p:spTree>
    <p:extLst>
      <p:ext uri="{BB962C8B-B14F-4D97-AF65-F5344CB8AC3E}">
        <p14:creationId xmlns="" xmlns:p14="http://schemas.microsoft.com/office/powerpoint/2010/main" val="2182450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dc180.4shared.com/doc/CCuFovRn/preview003.png"/>
          <p:cNvPicPr>
            <a:picLocks noChangeAspect="1" noChangeArrowheads="1"/>
          </p:cNvPicPr>
          <p:nvPr/>
        </p:nvPicPr>
        <p:blipFill>
          <a:blip r:embed="rId2" cstate="print"/>
          <a:srcRect/>
          <a:stretch>
            <a:fillRect/>
          </a:stretch>
        </p:blipFill>
        <p:spPr bwMode="auto">
          <a:xfrm>
            <a:off x="0" y="0"/>
            <a:ext cx="9310228" cy="6858000"/>
          </a:xfrm>
          <a:prstGeom prst="rect">
            <a:avLst/>
          </a:prstGeom>
          <a:noFill/>
        </p:spPr>
      </p:pic>
      <p:sp>
        <p:nvSpPr>
          <p:cNvPr id="5" name="TextBox 4"/>
          <p:cNvSpPr txBox="1"/>
          <p:nvPr/>
        </p:nvSpPr>
        <p:spPr>
          <a:xfrm>
            <a:off x="2133600" y="0"/>
            <a:ext cx="5334000" cy="923330"/>
          </a:xfrm>
          <a:prstGeom prst="rect">
            <a:avLst/>
          </a:prstGeom>
          <a:noFill/>
        </p:spPr>
        <p:txBody>
          <a:bodyPr wrap="square" rtlCol="0">
            <a:spAutoFit/>
          </a:bodyPr>
          <a:lstStyle/>
          <a:p>
            <a:pPr algn="ctr"/>
            <a:r>
              <a:rPr lang="en-US" sz="5400" dirty="0" smtClean="0">
                <a:solidFill>
                  <a:schemeClr val="bg2">
                    <a:lumMod val="50000"/>
                  </a:schemeClr>
                </a:solidFill>
                <a:latin typeface="Berlin Sans FB" pitchFamily="34" charset="0"/>
              </a:rPr>
              <a:t>Language Arts</a:t>
            </a:r>
            <a:endParaRPr lang="en-US" sz="5400" dirty="0">
              <a:solidFill>
                <a:schemeClr val="bg2">
                  <a:lumMod val="50000"/>
                </a:schemeClr>
              </a:solidFill>
              <a:latin typeface="Berlin Sans FB" pitchFamily="34" charset="0"/>
            </a:endParaRPr>
          </a:p>
        </p:txBody>
      </p:sp>
      <p:pic>
        <p:nvPicPr>
          <p:cNvPr id="13318" name="Picture 6" descr="http://www.macleans.ca/wp-content/uploads/2014/05/MAC17_KINDERGARTEN02www.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l="33576" r="18159"/>
          <a:stretch>
            <a:fillRect/>
          </a:stretch>
        </p:blipFill>
        <p:spPr bwMode="auto">
          <a:xfrm>
            <a:off x="2133600" y="5105400"/>
            <a:ext cx="1752600" cy="152400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2895600" y="4495800"/>
            <a:ext cx="2362200" cy="584775"/>
          </a:xfrm>
          <a:prstGeom prst="rect">
            <a:avLst/>
          </a:prstGeom>
          <a:noFill/>
        </p:spPr>
        <p:txBody>
          <a:bodyPr wrap="square" rtlCol="0">
            <a:spAutoFit/>
          </a:bodyPr>
          <a:lstStyle/>
          <a:p>
            <a:r>
              <a:rPr lang="en-US" sz="3200" dirty="0" smtClean="0">
                <a:solidFill>
                  <a:schemeClr val="accent1"/>
                </a:solidFill>
                <a:latin typeface="Berlin Sans FB Demi" pitchFamily="34" charset="0"/>
              </a:rPr>
              <a:t>Reading</a:t>
            </a:r>
            <a:endParaRPr lang="en-US" sz="3200" dirty="0">
              <a:solidFill>
                <a:schemeClr val="accent1"/>
              </a:solidFill>
              <a:latin typeface="Berlin Sans FB Demi" pitchFamily="34" charset="0"/>
            </a:endParaRPr>
          </a:p>
        </p:txBody>
      </p:sp>
      <p:pic>
        <p:nvPicPr>
          <p:cNvPr id="13322" name="Picture 10" descr="http://i.usatoday.net/yourlife/_photos/2012/01/17/Expansion-in-pre-K-programs-slowed-EJRL5L3-x-large.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52400" y="914400"/>
            <a:ext cx="2362200" cy="1735494"/>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Box 6"/>
          <p:cNvSpPr txBox="1"/>
          <p:nvPr/>
        </p:nvSpPr>
        <p:spPr>
          <a:xfrm>
            <a:off x="457200" y="304800"/>
            <a:ext cx="2057400" cy="584775"/>
          </a:xfrm>
          <a:prstGeom prst="rect">
            <a:avLst/>
          </a:prstGeom>
          <a:noFill/>
        </p:spPr>
        <p:txBody>
          <a:bodyPr wrap="square" rtlCol="0">
            <a:spAutoFit/>
          </a:bodyPr>
          <a:lstStyle/>
          <a:p>
            <a:r>
              <a:rPr lang="en-US" sz="3200" dirty="0" smtClean="0">
                <a:solidFill>
                  <a:schemeClr val="accent3"/>
                </a:solidFill>
                <a:latin typeface="Berlin Sans FB Demi" pitchFamily="34" charset="0"/>
              </a:rPr>
              <a:t>Writing</a:t>
            </a:r>
            <a:endParaRPr lang="en-US" sz="3200" dirty="0">
              <a:solidFill>
                <a:schemeClr val="accent3"/>
              </a:solidFill>
              <a:latin typeface="Berlin Sans FB Demi" pitchFamily="34" charset="0"/>
            </a:endParaRPr>
          </a:p>
        </p:txBody>
      </p:sp>
      <p:pic>
        <p:nvPicPr>
          <p:cNvPr id="13324" name="Picture 12" descr="http://www.oise.utoronto.ca/balancedliteracydiet/UserFiles/Image/00031_P01_powernotes.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090522" y="4648200"/>
            <a:ext cx="2053478" cy="2048458"/>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extBox 7"/>
          <p:cNvSpPr txBox="1"/>
          <p:nvPr/>
        </p:nvSpPr>
        <p:spPr>
          <a:xfrm>
            <a:off x="6858000" y="3810000"/>
            <a:ext cx="3048000" cy="830997"/>
          </a:xfrm>
          <a:prstGeom prst="rect">
            <a:avLst/>
          </a:prstGeom>
          <a:noFill/>
        </p:spPr>
        <p:txBody>
          <a:bodyPr wrap="square" rtlCol="0">
            <a:spAutoFit/>
          </a:bodyPr>
          <a:lstStyle/>
          <a:p>
            <a:r>
              <a:rPr lang="en-US" sz="2400" dirty="0" smtClean="0">
                <a:solidFill>
                  <a:schemeClr val="accent4">
                    <a:lumMod val="60000"/>
                    <a:lumOff val="40000"/>
                  </a:schemeClr>
                </a:solidFill>
                <a:latin typeface="Berlin Sans FB Demi" pitchFamily="34" charset="0"/>
              </a:rPr>
              <a:t>     </a:t>
            </a:r>
            <a:r>
              <a:rPr lang="en-US" sz="2400" dirty="0" smtClean="0">
                <a:solidFill>
                  <a:srgbClr val="FF0000"/>
                </a:solidFill>
                <a:latin typeface="Berlin Sans FB Demi" pitchFamily="34" charset="0"/>
              </a:rPr>
              <a:t>Modeled/ </a:t>
            </a:r>
          </a:p>
          <a:p>
            <a:r>
              <a:rPr lang="en-US" sz="2400" dirty="0" smtClean="0">
                <a:solidFill>
                  <a:srgbClr val="FF0000"/>
                </a:solidFill>
                <a:latin typeface="Berlin Sans FB Demi" pitchFamily="34" charset="0"/>
              </a:rPr>
              <a:t>Shared Writing</a:t>
            </a:r>
            <a:endParaRPr lang="en-US" sz="2400" dirty="0">
              <a:solidFill>
                <a:srgbClr val="FF0000"/>
              </a:solidFill>
              <a:latin typeface="Berlin Sans FB Demi" pitchFamily="34" charset="0"/>
            </a:endParaRPr>
          </a:p>
        </p:txBody>
      </p:sp>
      <p:pic>
        <p:nvPicPr>
          <p:cNvPr id="13326" name="Picture 14" descr="http://powhatanschool.org/wp-content/uploads/2014/01/Kaurthorphoto.jpg"/>
          <p:cNvPicPr>
            <a:picLocks noChangeAspect="1" noChangeArrowheads="1"/>
          </p:cNvPicPr>
          <p:nvPr/>
        </p:nvPicPr>
        <p:blipFill rotWithShape="1">
          <a:blip r:embed="rId6" cstate="print">
            <a:extLst>
              <a:ext uri="{28A0092B-C50C-407E-A947-70E740481C1C}">
                <a14:useLocalDpi xmlns="" xmlns:a14="http://schemas.microsoft.com/office/drawing/2010/main" val="0"/>
              </a:ext>
            </a:extLst>
          </a:blip>
          <a:srcRect l="24849" t="17500" r="37011"/>
          <a:stretch/>
        </p:blipFill>
        <p:spPr bwMode="auto">
          <a:xfrm>
            <a:off x="5334000" y="2819400"/>
            <a:ext cx="1371600" cy="2225150"/>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Box 8"/>
          <p:cNvSpPr txBox="1"/>
          <p:nvPr/>
        </p:nvSpPr>
        <p:spPr>
          <a:xfrm>
            <a:off x="4876800" y="1828800"/>
            <a:ext cx="3505200" cy="954107"/>
          </a:xfrm>
          <a:prstGeom prst="rect">
            <a:avLst/>
          </a:prstGeom>
          <a:noFill/>
        </p:spPr>
        <p:txBody>
          <a:bodyPr wrap="square" rtlCol="0">
            <a:spAutoFit/>
          </a:bodyPr>
          <a:lstStyle/>
          <a:p>
            <a:r>
              <a:rPr lang="en-US" sz="3200" dirty="0" smtClean="0">
                <a:solidFill>
                  <a:schemeClr val="accent2">
                    <a:lumMod val="60000"/>
                    <a:lumOff val="40000"/>
                  </a:schemeClr>
                </a:solidFill>
                <a:latin typeface="Berlin Sans FB Demi" pitchFamily="34" charset="0"/>
              </a:rPr>
              <a:t>        </a:t>
            </a:r>
            <a:r>
              <a:rPr lang="en-US" sz="2400" dirty="0" smtClean="0">
                <a:solidFill>
                  <a:schemeClr val="accent2">
                    <a:lumMod val="60000"/>
                    <a:lumOff val="40000"/>
                  </a:schemeClr>
                </a:solidFill>
                <a:latin typeface="Berlin Sans FB Demi" pitchFamily="34" charset="0"/>
              </a:rPr>
              <a:t>Oral Communication</a:t>
            </a:r>
            <a:endParaRPr lang="en-US" sz="2400" dirty="0">
              <a:solidFill>
                <a:schemeClr val="accent2">
                  <a:lumMod val="60000"/>
                  <a:lumOff val="40000"/>
                </a:schemeClr>
              </a:solidFill>
              <a:latin typeface="Berlin Sans FB Demi" pitchFamily="34" charset="0"/>
            </a:endParaRPr>
          </a:p>
        </p:txBody>
      </p:sp>
      <p:pic>
        <p:nvPicPr>
          <p:cNvPr id="8196" name="Picture 4" descr="http://2.bp.blogspot.com/-r0gM8vpbd3o/U5npHnGJtbI/AAAAAAAABb4/3dOjEFvUUfY/s1600/e2.JPG"/>
          <p:cNvPicPr>
            <a:picLocks noChangeAspect="1" noChangeArrowheads="1"/>
          </p:cNvPicPr>
          <p:nvPr/>
        </p:nvPicPr>
        <p:blipFill>
          <a:blip r:embed="rId7" cstate="print"/>
          <a:srcRect/>
          <a:stretch>
            <a:fillRect/>
          </a:stretch>
        </p:blipFill>
        <p:spPr bwMode="auto">
          <a:xfrm>
            <a:off x="3962400" y="5181600"/>
            <a:ext cx="2040502" cy="1524000"/>
          </a:xfrm>
          <a:prstGeom prst="rect">
            <a:avLst/>
          </a:prstGeom>
          <a:noFill/>
        </p:spPr>
      </p:pic>
      <p:pic>
        <p:nvPicPr>
          <p:cNvPr id="8198" name="Picture 6" descr="http://4.bp.blogspot.com/-Lgv8p_NBIF8/U5npK1AHeNI/AAAAAAAABcA/ZZglEc-mCwY/s1600/e3.JPG"/>
          <p:cNvPicPr>
            <a:picLocks noChangeAspect="1" noChangeArrowheads="1"/>
          </p:cNvPicPr>
          <p:nvPr/>
        </p:nvPicPr>
        <p:blipFill>
          <a:blip r:embed="rId8" cstate="print"/>
          <a:srcRect r="19665"/>
          <a:stretch>
            <a:fillRect/>
          </a:stretch>
        </p:blipFill>
        <p:spPr bwMode="auto">
          <a:xfrm>
            <a:off x="2667000" y="990600"/>
            <a:ext cx="1828800" cy="3048001"/>
          </a:xfrm>
          <a:prstGeom prst="rect">
            <a:avLst/>
          </a:prstGeom>
          <a:noFill/>
        </p:spPr>
      </p:pic>
      <p:pic>
        <p:nvPicPr>
          <p:cNvPr id="8200" name="Picture 8" descr="http://2.bp.blogspot.com/-vHLDrw2z-HA/U392utpEUzI/AAAAAAAABP4/OCzF7FqOuFc/s1600/f10.JPG"/>
          <p:cNvPicPr>
            <a:picLocks noChangeAspect="1" noChangeArrowheads="1"/>
          </p:cNvPicPr>
          <p:nvPr/>
        </p:nvPicPr>
        <p:blipFill>
          <a:blip r:embed="rId9" cstate="print"/>
          <a:srcRect b="27500"/>
          <a:stretch>
            <a:fillRect/>
          </a:stretch>
        </p:blipFill>
        <p:spPr bwMode="auto">
          <a:xfrm>
            <a:off x="152400" y="2743200"/>
            <a:ext cx="2276475" cy="2209800"/>
          </a:xfrm>
          <a:prstGeom prst="rect">
            <a:avLst/>
          </a:prstGeom>
          <a:noFill/>
        </p:spPr>
      </p:pic>
    </p:spTree>
    <p:extLst>
      <p:ext uri="{BB962C8B-B14F-4D97-AF65-F5344CB8AC3E}">
        <p14:creationId xmlns="" xmlns:p14="http://schemas.microsoft.com/office/powerpoint/2010/main" val="1779399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dc180.4shared.com/doc/CCuFovRn/preview003.png"/>
          <p:cNvPicPr>
            <a:picLocks noChangeAspect="1" noChangeArrowheads="1"/>
          </p:cNvPicPr>
          <p:nvPr/>
        </p:nvPicPr>
        <p:blipFill>
          <a:blip r:embed="rId2" cstate="print"/>
          <a:srcRect/>
          <a:stretch>
            <a:fillRect/>
          </a:stretch>
        </p:blipFill>
        <p:spPr bwMode="auto">
          <a:xfrm>
            <a:off x="0" y="0"/>
            <a:ext cx="9310228" cy="6858000"/>
          </a:xfrm>
          <a:prstGeom prst="rect">
            <a:avLst/>
          </a:prstGeom>
          <a:noFill/>
        </p:spPr>
      </p:pic>
      <p:sp>
        <p:nvSpPr>
          <p:cNvPr id="5" name="TextBox 4"/>
          <p:cNvSpPr txBox="1"/>
          <p:nvPr/>
        </p:nvSpPr>
        <p:spPr>
          <a:xfrm>
            <a:off x="2133600" y="0"/>
            <a:ext cx="5334000" cy="923330"/>
          </a:xfrm>
          <a:prstGeom prst="rect">
            <a:avLst/>
          </a:prstGeom>
          <a:noFill/>
        </p:spPr>
        <p:txBody>
          <a:bodyPr wrap="square" rtlCol="0">
            <a:spAutoFit/>
          </a:bodyPr>
          <a:lstStyle/>
          <a:p>
            <a:pPr algn="ctr"/>
            <a:r>
              <a:rPr lang="en-US" sz="5400" dirty="0" smtClean="0">
                <a:solidFill>
                  <a:schemeClr val="bg2">
                    <a:lumMod val="50000"/>
                  </a:schemeClr>
                </a:solidFill>
                <a:latin typeface="Berlin Sans FB" pitchFamily="34" charset="0"/>
              </a:rPr>
              <a:t>Language Arts</a:t>
            </a:r>
            <a:endParaRPr lang="en-US" sz="5400" dirty="0">
              <a:solidFill>
                <a:schemeClr val="bg2">
                  <a:lumMod val="50000"/>
                </a:schemeClr>
              </a:solidFill>
              <a:latin typeface="Berlin Sans FB" pitchFamily="34" charset="0"/>
            </a:endParaRPr>
          </a:p>
        </p:txBody>
      </p:sp>
      <p:sp>
        <p:nvSpPr>
          <p:cNvPr id="15" name="Rectangle 14"/>
          <p:cNvSpPr/>
          <p:nvPr/>
        </p:nvSpPr>
        <p:spPr>
          <a:xfrm>
            <a:off x="428596" y="1142984"/>
            <a:ext cx="8286808" cy="4093428"/>
          </a:xfrm>
          <a:prstGeom prst="rect">
            <a:avLst/>
          </a:prstGeom>
        </p:spPr>
        <p:txBody>
          <a:bodyPr wrap="square">
            <a:spAutoFit/>
          </a:bodyPr>
          <a:lstStyle/>
          <a:p>
            <a:r>
              <a:rPr lang="en-CA" sz="2600" u="sng" dirty="0" smtClean="0">
                <a:latin typeface="Berlin Sans FB" pitchFamily="34" charset="0"/>
              </a:rPr>
              <a:t>Oral Language:</a:t>
            </a:r>
          </a:p>
          <a:p>
            <a:r>
              <a:rPr lang="en-CA" sz="2600" dirty="0" smtClean="0">
                <a:solidFill>
                  <a:srgbClr val="7030A0"/>
                </a:solidFill>
                <a:latin typeface="Berlin Sans FB" pitchFamily="34" charset="0"/>
              </a:rPr>
              <a:t>Oral language is the foundation of literacy development.  Children have many  opportunities throughout the day to actively listen to others and to share their  ideas, experiences, opinions and questions during whole group, and small group  activities.  The Full Day Kindergarten team helps guide oral language development  by listening attentively to children's responses and interactions, providing richer  responses to guide children's thinking and introducing new vocabulary.</a:t>
            </a:r>
          </a:p>
        </p:txBody>
      </p:sp>
    </p:spTree>
    <p:extLst>
      <p:ext uri="{BB962C8B-B14F-4D97-AF65-F5344CB8AC3E}">
        <p14:creationId xmlns="" xmlns:p14="http://schemas.microsoft.com/office/powerpoint/2010/main" val="1779399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dc180.4shared.com/doc/CCuFovRn/preview003.png"/>
          <p:cNvPicPr>
            <a:picLocks noChangeAspect="1" noChangeArrowheads="1"/>
          </p:cNvPicPr>
          <p:nvPr/>
        </p:nvPicPr>
        <p:blipFill>
          <a:blip r:embed="rId2" cstate="print"/>
          <a:srcRect/>
          <a:stretch>
            <a:fillRect/>
          </a:stretch>
        </p:blipFill>
        <p:spPr bwMode="auto">
          <a:xfrm>
            <a:off x="0" y="0"/>
            <a:ext cx="9310228" cy="6858000"/>
          </a:xfrm>
          <a:prstGeom prst="rect">
            <a:avLst/>
          </a:prstGeom>
          <a:noFill/>
        </p:spPr>
      </p:pic>
      <p:sp>
        <p:nvSpPr>
          <p:cNvPr id="5" name="TextBox 4"/>
          <p:cNvSpPr txBox="1"/>
          <p:nvPr/>
        </p:nvSpPr>
        <p:spPr>
          <a:xfrm>
            <a:off x="2133600" y="0"/>
            <a:ext cx="5334000" cy="923330"/>
          </a:xfrm>
          <a:prstGeom prst="rect">
            <a:avLst/>
          </a:prstGeom>
          <a:noFill/>
        </p:spPr>
        <p:txBody>
          <a:bodyPr wrap="square" rtlCol="0">
            <a:spAutoFit/>
          </a:bodyPr>
          <a:lstStyle/>
          <a:p>
            <a:pPr algn="ctr"/>
            <a:r>
              <a:rPr lang="en-US" sz="5400" dirty="0" smtClean="0">
                <a:solidFill>
                  <a:schemeClr val="bg2">
                    <a:lumMod val="50000"/>
                  </a:schemeClr>
                </a:solidFill>
                <a:latin typeface="Berlin Sans FB" pitchFamily="34" charset="0"/>
              </a:rPr>
              <a:t>Language Arts</a:t>
            </a:r>
            <a:endParaRPr lang="en-US" sz="5400" dirty="0">
              <a:solidFill>
                <a:schemeClr val="bg2">
                  <a:lumMod val="50000"/>
                </a:schemeClr>
              </a:solidFill>
              <a:latin typeface="Berlin Sans FB" pitchFamily="34" charset="0"/>
            </a:endParaRPr>
          </a:p>
        </p:txBody>
      </p:sp>
      <p:sp>
        <p:nvSpPr>
          <p:cNvPr id="15" name="Rectangle 14"/>
          <p:cNvSpPr/>
          <p:nvPr/>
        </p:nvSpPr>
        <p:spPr>
          <a:xfrm>
            <a:off x="0" y="1214422"/>
            <a:ext cx="8286808" cy="3046988"/>
          </a:xfrm>
          <a:prstGeom prst="rect">
            <a:avLst/>
          </a:prstGeom>
        </p:spPr>
        <p:txBody>
          <a:bodyPr wrap="square">
            <a:spAutoFit/>
          </a:bodyPr>
          <a:lstStyle/>
          <a:p>
            <a:endParaRPr lang="en-CA" sz="2600" u="sng" dirty="0" smtClean="0">
              <a:latin typeface="Berlin Sans FB" pitchFamily="34" charset="0"/>
            </a:endParaRPr>
          </a:p>
          <a:p>
            <a:r>
              <a:rPr lang="en-CA" sz="2800" dirty="0" smtClean="0">
                <a:solidFill>
                  <a:srgbClr val="7030A0"/>
                </a:solidFill>
                <a:latin typeface="Berlin Sans FB" pitchFamily="34" charset="0"/>
              </a:rPr>
              <a:t>Within the Kindergarten programme opportunities are presented throughout the day for the children to be involved in a variety of Reading and Writing activities.  </a:t>
            </a:r>
            <a:br>
              <a:rPr lang="en-CA" sz="2800" dirty="0" smtClean="0">
                <a:solidFill>
                  <a:srgbClr val="7030A0"/>
                </a:solidFill>
                <a:latin typeface="Berlin Sans FB" pitchFamily="34" charset="0"/>
              </a:rPr>
            </a:br>
            <a:r>
              <a:rPr lang="en-CA" sz="2800" dirty="0" smtClean="0">
                <a:solidFill>
                  <a:srgbClr val="7030A0"/>
                </a:solidFill>
                <a:latin typeface="Berlin Sans FB" pitchFamily="34" charset="0"/>
              </a:rPr>
              <a:t>The level of support given by the teachers and the size of the groups involved is  dependent upon the activity.</a:t>
            </a:r>
          </a:p>
          <a:p>
            <a:endParaRPr lang="en-CA" sz="2600" u="sng" dirty="0" smtClean="0">
              <a:solidFill>
                <a:srgbClr val="7030A0"/>
              </a:solidFill>
              <a:latin typeface="Berlin Sans FB" pitchFamily="34" charset="0"/>
            </a:endParaRPr>
          </a:p>
        </p:txBody>
      </p:sp>
    </p:spTree>
    <p:extLst>
      <p:ext uri="{BB962C8B-B14F-4D97-AF65-F5344CB8AC3E}">
        <p14:creationId xmlns="" xmlns:p14="http://schemas.microsoft.com/office/powerpoint/2010/main" val="1779399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dc180.4shared.com/doc/CCuFovRn/preview003.png"/>
          <p:cNvPicPr>
            <a:picLocks noChangeAspect="1" noChangeArrowheads="1"/>
          </p:cNvPicPr>
          <p:nvPr/>
        </p:nvPicPr>
        <p:blipFill>
          <a:blip r:embed="rId2" cstate="print"/>
          <a:srcRect/>
          <a:stretch>
            <a:fillRect/>
          </a:stretch>
        </p:blipFill>
        <p:spPr bwMode="auto">
          <a:xfrm>
            <a:off x="0" y="0"/>
            <a:ext cx="9310228" cy="6858000"/>
          </a:xfrm>
          <a:prstGeom prst="rect">
            <a:avLst/>
          </a:prstGeom>
          <a:noFill/>
        </p:spPr>
      </p:pic>
      <p:sp>
        <p:nvSpPr>
          <p:cNvPr id="5" name="TextBox 4"/>
          <p:cNvSpPr txBox="1"/>
          <p:nvPr/>
        </p:nvSpPr>
        <p:spPr>
          <a:xfrm>
            <a:off x="2133600" y="0"/>
            <a:ext cx="5334000" cy="923330"/>
          </a:xfrm>
          <a:prstGeom prst="rect">
            <a:avLst/>
          </a:prstGeom>
          <a:noFill/>
        </p:spPr>
        <p:txBody>
          <a:bodyPr wrap="square" rtlCol="0">
            <a:spAutoFit/>
          </a:bodyPr>
          <a:lstStyle/>
          <a:p>
            <a:pPr algn="ctr"/>
            <a:r>
              <a:rPr lang="en-US" sz="5400" dirty="0" smtClean="0">
                <a:solidFill>
                  <a:schemeClr val="bg2">
                    <a:lumMod val="50000"/>
                  </a:schemeClr>
                </a:solidFill>
                <a:latin typeface="Berlin Sans FB" pitchFamily="34" charset="0"/>
              </a:rPr>
              <a:t>Language Arts</a:t>
            </a:r>
            <a:endParaRPr lang="en-US" sz="5400" dirty="0">
              <a:solidFill>
                <a:schemeClr val="bg2">
                  <a:lumMod val="50000"/>
                </a:schemeClr>
              </a:solidFill>
              <a:latin typeface="Berlin Sans FB" pitchFamily="34" charset="0"/>
            </a:endParaRPr>
          </a:p>
        </p:txBody>
      </p:sp>
      <p:sp>
        <p:nvSpPr>
          <p:cNvPr id="15" name="Rectangle 14"/>
          <p:cNvSpPr/>
          <p:nvPr/>
        </p:nvSpPr>
        <p:spPr>
          <a:xfrm>
            <a:off x="357158" y="857232"/>
            <a:ext cx="8286808" cy="5663089"/>
          </a:xfrm>
          <a:prstGeom prst="rect">
            <a:avLst/>
          </a:prstGeom>
        </p:spPr>
        <p:txBody>
          <a:bodyPr wrap="square">
            <a:spAutoFit/>
          </a:bodyPr>
          <a:lstStyle/>
          <a:p>
            <a:pPr algn="ctr"/>
            <a:r>
              <a:rPr lang="en-CA" sz="2800" u="sng" dirty="0" smtClean="0">
                <a:solidFill>
                  <a:srgbClr val="7030A0"/>
                </a:solidFill>
                <a:latin typeface="Berlin Sans FB" pitchFamily="34" charset="0"/>
              </a:rPr>
              <a:t>Reading    </a:t>
            </a:r>
          </a:p>
          <a:p>
            <a:pPr algn="ctr"/>
            <a:r>
              <a:rPr lang="en-CA" sz="2800" dirty="0" smtClean="0">
                <a:solidFill>
                  <a:srgbClr val="7030A0"/>
                </a:solidFill>
                <a:latin typeface="Berlin Sans FB" pitchFamily="34" charset="0"/>
              </a:rPr>
              <a:t>Modelled/Read Aloud (whole group)                                                                </a:t>
            </a:r>
          </a:p>
          <a:p>
            <a:pPr algn="ctr"/>
            <a:r>
              <a:rPr lang="en-CA" sz="2800" dirty="0" smtClean="0">
                <a:solidFill>
                  <a:srgbClr val="7030A0"/>
                </a:solidFill>
                <a:latin typeface="Berlin Sans FB" pitchFamily="34" charset="0"/>
              </a:rPr>
              <a:t>Shared Reading (whole group)                       </a:t>
            </a:r>
          </a:p>
          <a:p>
            <a:pPr algn="ctr"/>
            <a:r>
              <a:rPr lang="en-CA" sz="2800" dirty="0" smtClean="0">
                <a:solidFill>
                  <a:srgbClr val="7030A0"/>
                </a:solidFill>
                <a:latin typeface="Berlin Sans FB" pitchFamily="34" charset="0"/>
              </a:rPr>
              <a:t>Guided Reading (small group)</a:t>
            </a:r>
          </a:p>
          <a:p>
            <a:pPr algn="ctr"/>
            <a:r>
              <a:rPr lang="en-CA" sz="2800" dirty="0" smtClean="0">
                <a:solidFill>
                  <a:srgbClr val="7030A0"/>
                </a:solidFill>
                <a:latin typeface="Berlin Sans FB" pitchFamily="34" charset="0"/>
              </a:rPr>
              <a:t>Independent Reading (on their own)</a:t>
            </a:r>
          </a:p>
          <a:p>
            <a:pPr algn="ctr"/>
            <a:endParaRPr lang="en-CA" sz="2800" u="sng" dirty="0" smtClean="0">
              <a:solidFill>
                <a:srgbClr val="7030A0"/>
              </a:solidFill>
              <a:latin typeface="Berlin Sans FB" pitchFamily="34" charset="0"/>
            </a:endParaRPr>
          </a:p>
          <a:p>
            <a:pPr algn="ctr"/>
            <a:r>
              <a:rPr lang="en-CA" sz="2800" u="sng" dirty="0" smtClean="0">
                <a:solidFill>
                  <a:srgbClr val="7030A0"/>
                </a:solidFill>
                <a:latin typeface="Berlin Sans FB" pitchFamily="34" charset="0"/>
              </a:rPr>
              <a:t>Writing</a:t>
            </a:r>
          </a:p>
          <a:p>
            <a:pPr algn="ctr"/>
            <a:r>
              <a:rPr lang="en-CA" sz="2800" dirty="0" smtClean="0">
                <a:solidFill>
                  <a:srgbClr val="7030A0"/>
                </a:solidFill>
                <a:latin typeface="Berlin Sans FB" pitchFamily="34" charset="0"/>
              </a:rPr>
              <a:t>Modelled Writing</a:t>
            </a:r>
          </a:p>
          <a:p>
            <a:pPr algn="ctr"/>
            <a:r>
              <a:rPr lang="en-CA" sz="2800" dirty="0" smtClean="0">
                <a:solidFill>
                  <a:srgbClr val="7030A0"/>
                </a:solidFill>
                <a:latin typeface="Berlin Sans FB" pitchFamily="34" charset="0"/>
              </a:rPr>
              <a:t>Shared Writing</a:t>
            </a:r>
          </a:p>
          <a:p>
            <a:pPr algn="ctr"/>
            <a:r>
              <a:rPr lang="en-CA" sz="2800" dirty="0" smtClean="0">
                <a:solidFill>
                  <a:srgbClr val="7030A0"/>
                </a:solidFill>
                <a:latin typeface="Berlin Sans FB" pitchFamily="34" charset="0"/>
              </a:rPr>
              <a:t>Guided Writing</a:t>
            </a:r>
          </a:p>
          <a:p>
            <a:pPr algn="ctr"/>
            <a:r>
              <a:rPr lang="en-CA" sz="2800" dirty="0" smtClean="0">
                <a:solidFill>
                  <a:srgbClr val="7030A0"/>
                </a:solidFill>
                <a:latin typeface="Berlin Sans FB" pitchFamily="34" charset="0"/>
              </a:rPr>
              <a:t>Independent Writing</a:t>
            </a:r>
          </a:p>
          <a:p>
            <a:pPr algn="ctr"/>
            <a:endParaRPr lang="en-CA" sz="2800" b="1" dirty="0" smtClean="0">
              <a:solidFill>
                <a:srgbClr val="7030A0"/>
              </a:solidFill>
              <a:latin typeface="Berlin Sans FB" pitchFamily="34" charset="0"/>
            </a:endParaRPr>
          </a:p>
          <a:p>
            <a:endParaRPr lang="en-CA" sz="2600" dirty="0" smtClean="0">
              <a:solidFill>
                <a:srgbClr val="7030A0"/>
              </a:solidFill>
              <a:latin typeface="Berlin Sans FB" pitchFamily="34" charset="0"/>
            </a:endParaRPr>
          </a:p>
        </p:txBody>
      </p:sp>
    </p:spTree>
    <p:extLst>
      <p:ext uri="{BB962C8B-B14F-4D97-AF65-F5344CB8AC3E}">
        <p14:creationId xmlns="" xmlns:p14="http://schemas.microsoft.com/office/powerpoint/2010/main" val="1779399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dc180.4shared.com/doc/CCuFovRn/preview003.png"/>
          <p:cNvPicPr>
            <a:picLocks noChangeAspect="1" noChangeArrowheads="1"/>
          </p:cNvPicPr>
          <p:nvPr/>
        </p:nvPicPr>
        <p:blipFill>
          <a:blip r:embed="rId2" cstate="print"/>
          <a:srcRect/>
          <a:stretch>
            <a:fillRect/>
          </a:stretch>
        </p:blipFill>
        <p:spPr bwMode="auto">
          <a:xfrm>
            <a:off x="0" y="0"/>
            <a:ext cx="9310228" cy="6858000"/>
          </a:xfrm>
          <a:prstGeom prst="rect">
            <a:avLst/>
          </a:prstGeom>
          <a:noFill/>
        </p:spPr>
      </p:pic>
      <p:sp>
        <p:nvSpPr>
          <p:cNvPr id="5" name="TextBox 4"/>
          <p:cNvSpPr txBox="1"/>
          <p:nvPr/>
        </p:nvSpPr>
        <p:spPr>
          <a:xfrm>
            <a:off x="2133600" y="0"/>
            <a:ext cx="5334000" cy="923330"/>
          </a:xfrm>
          <a:prstGeom prst="rect">
            <a:avLst/>
          </a:prstGeom>
          <a:noFill/>
        </p:spPr>
        <p:txBody>
          <a:bodyPr wrap="square" rtlCol="0">
            <a:spAutoFit/>
          </a:bodyPr>
          <a:lstStyle/>
          <a:p>
            <a:pPr algn="ctr"/>
            <a:r>
              <a:rPr lang="en-US" sz="5400" dirty="0" smtClean="0">
                <a:solidFill>
                  <a:schemeClr val="bg2">
                    <a:lumMod val="50000"/>
                  </a:schemeClr>
                </a:solidFill>
                <a:latin typeface="Berlin Sans FB" pitchFamily="34" charset="0"/>
              </a:rPr>
              <a:t>Language Arts</a:t>
            </a:r>
            <a:endParaRPr lang="en-US" sz="5400" dirty="0">
              <a:solidFill>
                <a:schemeClr val="bg2">
                  <a:lumMod val="50000"/>
                </a:schemeClr>
              </a:solidFill>
              <a:latin typeface="Berlin Sans FB" pitchFamily="34" charset="0"/>
            </a:endParaRPr>
          </a:p>
        </p:txBody>
      </p:sp>
      <p:sp>
        <p:nvSpPr>
          <p:cNvPr id="15" name="Rectangle 14"/>
          <p:cNvSpPr/>
          <p:nvPr/>
        </p:nvSpPr>
        <p:spPr>
          <a:xfrm>
            <a:off x="357158" y="1714488"/>
            <a:ext cx="8286808" cy="2646878"/>
          </a:xfrm>
          <a:prstGeom prst="rect">
            <a:avLst/>
          </a:prstGeom>
        </p:spPr>
        <p:txBody>
          <a:bodyPr wrap="square">
            <a:spAutoFit/>
          </a:bodyPr>
          <a:lstStyle/>
          <a:p>
            <a:r>
              <a:rPr lang="en-CA" sz="2800" u="sng" dirty="0" smtClean="0">
                <a:solidFill>
                  <a:srgbClr val="7030A0"/>
                </a:solidFill>
                <a:latin typeface="Berlin Sans FB" pitchFamily="34" charset="0"/>
              </a:rPr>
              <a:t>Media Literacy</a:t>
            </a:r>
          </a:p>
          <a:p>
            <a:r>
              <a:rPr lang="en-CA" sz="2800" dirty="0" smtClean="0">
                <a:solidFill>
                  <a:srgbClr val="7030A0"/>
                </a:solidFill>
                <a:latin typeface="Berlin Sans FB" pitchFamily="34" charset="0"/>
              </a:rPr>
              <a:t>This involves reading, writing and interpreting signs and posters and messages in </a:t>
            </a:r>
            <a:br>
              <a:rPr lang="en-CA" sz="2800" dirty="0" smtClean="0">
                <a:solidFill>
                  <a:srgbClr val="7030A0"/>
                </a:solidFill>
                <a:latin typeface="Berlin Sans FB" pitchFamily="34" charset="0"/>
              </a:rPr>
            </a:br>
            <a:r>
              <a:rPr lang="en-CA" sz="2800" dirty="0" smtClean="0">
                <a:solidFill>
                  <a:srgbClr val="7030A0"/>
                </a:solidFill>
                <a:latin typeface="Berlin Sans FB" pitchFamily="34" charset="0"/>
              </a:rPr>
              <a:t>movies, commercials, pamphlets etc.</a:t>
            </a:r>
          </a:p>
          <a:p>
            <a:pPr algn="ctr"/>
            <a:endParaRPr lang="en-CA" sz="2800" b="1" dirty="0" smtClean="0"/>
          </a:p>
          <a:p>
            <a:endParaRPr lang="en-CA" sz="2600" dirty="0" smtClean="0">
              <a:solidFill>
                <a:srgbClr val="7030A0"/>
              </a:solidFill>
              <a:latin typeface="Berlin Sans FB" pitchFamily="34" charset="0"/>
            </a:endParaRPr>
          </a:p>
        </p:txBody>
      </p:sp>
    </p:spTree>
    <p:extLst>
      <p:ext uri="{BB962C8B-B14F-4D97-AF65-F5344CB8AC3E}">
        <p14:creationId xmlns="" xmlns:p14="http://schemas.microsoft.com/office/powerpoint/2010/main" val="1779399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772400" cy="1143000"/>
          </a:xfrm>
        </p:spPr>
        <p:txBody>
          <a:bodyPr/>
          <a:lstStyle/>
          <a:p>
            <a:r>
              <a:rPr lang="en-US" sz="6600" b="1" dirty="0" smtClean="0">
                <a:solidFill>
                  <a:srgbClr val="0070C0"/>
                </a:solidFill>
                <a:latin typeface="Berlin Sans FB Demi" pitchFamily="34" charset="0"/>
              </a:rPr>
              <a:t>French</a:t>
            </a:r>
            <a:endParaRPr lang="en-US" sz="6600" b="1" dirty="0">
              <a:solidFill>
                <a:srgbClr val="0070C0"/>
              </a:solidFill>
              <a:latin typeface="Berlin Sans FB Demi" pitchFamily="34" charset="0"/>
            </a:endParaRPr>
          </a:p>
        </p:txBody>
      </p:sp>
      <p:sp>
        <p:nvSpPr>
          <p:cNvPr id="3" name="Content Placeholder 2"/>
          <p:cNvSpPr>
            <a:spLocks noGrp="1"/>
          </p:cNvSpPr>
          <p:nvPr>
            <p:ph sz="half" idx="1"/>
          </p:nvPr>
        </p:nvSpPr>
        <p:spPr>
          <a:xfrm>
            <a:off x="651164" y="1414199"/>
            <a:ext cx="8229600" cy="4114800"/>
          </a:xfrm>
        </p:spPr>
        <p:txBody>
          <a:bodyPr/>
          <a:lstStyle/>
          <a:p>
            <a:r>
              <a:rPr lang="en-CA" sz="3200" dirty="0" smtClean="0">
                <a:solidFill>
                  <a:srgbClr val="7030A0"/>
                </a:solidFill>
                <a:latin typeface="Berlin Sans FB" pitchFamily="34" charset="0"/>
              </a:rPr>
              <a:t>Through exposure to French language every other day by means of explicit instruction, songs, stories and conversations, the students will learn to communicate and interact with growing confidence in French language.</a:t>
            </a:r>
            <a:endParaRPr lang="en-US" sz="3200" dirty="0">
              <a:solidFill>
                <a:srgbClr val="7030A0"/>
              </a:solidFill>
              <a:latin typeface="Berlin Sans FB" pitchFamily="34" charset="0"/>
            </a:endParaRPr>
          </a:p>
        </p:txBody>
      </p:sp>
      <p:pic>
        <p:nvPicPr>
          <p:cNvPr id="5" name="Picture 4"/>
          <p:cNvPicPr>
            <a:picLocks noChangeAspect="1"/>
          </p:cNvPicPr>
          <p:nvPr/>
        </p:nvPicPr>
        <p:blipFill rotWithShape="1">
          <a:blip r:embed="rId2" cstate="print">
            <a:extLst>
              <a:ext uri="{28A0092B-C50C-407E-A947-70E740481C1C}">
                <a14:useLocalDpi xmlns="" xmlns:a14="http://schemas.microsoft.com/office/drawing/2010/main" val="0"/>
              </a:ext>
            </a:extLst>
          </a:blip>
          <a:srcRect l="-152" t="24336" r="7416" b="23734"/>
          <a:stretch/>
        </p:blipFill>
        <p:spPr>
          <a:xfrm>
            <a:off x="685800" y="4648200"/>
            <a:ext cx="4211782" cy="1761598"/>
          </a:xfrm>
          <a:prstGeom prst="rect">
            <a:avLst/>
          </a:prstGeom>
        </p:spPr>
      </p:pic>
      <p:pic>
        <p:nvPicPr>
          <p:cNvPr id="6" name="Picture 5"/>
          <p:cNvPicPr>
            <a:picLocks noChangeAspect="1"/>
          </p:cNvPicPr>
          <p:nvPr/>
        </p:nvPicPr>
        <p:blipFill rotWithShape="1">
          <a:blip r:embed="rId3" cstate="print">
            <a:extLst>
              <a:ext uri="{28A0092B-C50C-407E-A947-70E740481C1C}">
                <a14:useLocalDpi xmlns="" xmlns:a14="http://schemas.microsoft.com/office/drawing/2010/main" val="0"/>
              </a:ext>
            </a:extLst>
          </a:blip>
          <a:srcRect t="10505" r="11322" b="6536"/>
          <a:stretch/>
        </p:blipFill>
        <p:spPr>
          <a:xfrm>
            <a:off x="5715000" y="3886200"/>
            <a:ext cx="2197345" cy="2752198"/>
          </a:xfrm>
          <a:prstGeom prst="rect">
            <a:avLst/>
          </a:prstGeom>
        </p:spPr>
      </p:pic>
    </p:spTree>
    <p:extLst>
      <p:ext uri="{BB962C8B-B14F-4D97-AF65-F5344CB8AC3E}">
        <p14:creationId xmlns="" xmlns:p14="http://schemas.microsoft.com/office/powerpoint/2010/main" val="2248120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772400" cy="1143000"/>
          </a:xfrm>
        </p:spPr>
        <p:txBody>
          <a:bodyPr/>
          <a:lstStyle/>
          <a:p>
            <a:r>
              <a:rPr lang="en-US" sz="6600" b="1" dirty="0" smtClean="0">
                <a:solidFill>
                  <a:srgbClr val="0070C0"/>
                </a:solidFill>
                <a:latin typeface="Berlin Sans FB Demi" pitchFamily="34" charset="0"/>
              </a:rPr>
              <a:t>French</a:t>
            </a:r>
            <a:endParaRPr lang="en-US" sz="6600" b="1" dirty="0">
              <a:solidFill>
                <a:srgbClr val="0070C0"/>
              </a:solidFill>
              <a:latin typeface="Berlin Sans FB Demi" pitchFamily="34" charset="0"/>
            </a:endParaRPr>
          </a:p>
        </p:txBody>
      </p:sp>
      <p:sp>
        <p:nvSpPr>
          <p:cNvPr id="3" name="Content Placeholder 2"/>
          <p:cNvSpPr>
            <a:spLocks noGrp="1"/>
          </p:cNvSpPr>
          <p:nvPr>
            <p:ph sz="half" idx="1"/>
          </p:nvPr>
        </p:nvSpPr>
        <p:spPr>
          <a:xfrm>
            <a:off x="651164" y="1414199"/>
            <a:ext cx="8229600" cy="4114800"/>
          </a:xfrm>
        </p:spPr>
        <p:txBody>
          <a:bodyPr/>
          <a:lstStyle/>
          <a:p>
            <a:r>
              <a:rPr lang="en-CA" sz="3200" dirty="0" smtClean="0">
                <a:solidFill>
                  <a:srgbClr val="7030A0"/>
                </a:solidFill>
              </a:rPr>
              <a:t>The French program in Full-Day Kindergarten runs parallel to the English program, with a focus on listening and speaking, comprehension and reading.</a:t>
            </a:r>
            <a:endParaRPr lang="en-US" sz="3200" dirty="0">
              <a:solidFill>
                <a:srgbClr val="7030A0"/>
              </a:solidFill>
            </a:endParaRPr>
          </a:p>
        </p:txBody>
      </p:sp>
      <p:pic>
        <p:nvPicPr>
          <p:cNvPr id="5" name="Picture 4"/>
          <p:cNvPicPr>
            <a:picLocks noChangeAspect="1"/>
          </p:cNvPicPr>
          <p:nvPr/>
        </p:nvPicPr>
        <p:blipFill rotWithShape="1">
          <a:blip r:embed="rId2" cstate="print">
            <a:extLst>
              <a:ext uri="{28A0092B-C50C-407E-A947-70E740481C1C}">
                <a14:useLocalDpi xmlns="" xmlns:a14="http://schemas.microsoft.com/office/drawing/2010/main" val="0"/>
              </a:ext>
            </a:extLst>
          </a:blip>
          <a:srcRect l="-152" t="24336" r="7416" b="23734"/>
          <a:stretch/>
        </p:blipFill>
        <p:spPr>
          <a:xfrm>
            <a:off x="685800" y="4648200"/>
            <a:ext cx="4211782" cy="1761598"/>
          </a:xfrm>
          <a:prstGeom prst="rect">
            <a:avLst/>
          </a:prstGeom>
        </p:spPr>
      </p:pic>
      <p:pic>
        <p:nvPicPr>
          <p:cNvPr id="6" name="Picture 5"/>
          <p:cNvPicPr>
            <a:picLocks noChangeAspect="1"/>
          </p:cNvPicPr>
          <p:nvPr/>
        </p:nvPicPr>
        <p:blipFill rotWithShape="1">
          <a:blip r:embed="rId3" cstate="print">
            <a:extLst>
              <a:ext uri="{28A0092B-C50C-407E-A947-70E740481C1C}">
                <a14:useLocalDpi xmlns="" xmlns:a14="http://schemas.microsoft.com/office/drawing/2010/main" val="0"/>
              </a:ext>
            </a:extLst>
          </a:blip>
          <a:srcRect t="10505" r="11322" b="6536"/>
          <a:stretch/>
        </p:blipFill>
        <p:spPr>
          <a:xfrm>
            <a:off x="5715000" y="3886200"/>
            <a:ext cx="2197345" cy="2752198"/>
          </a:xfrm>
          <a:prstGeom prst="rect">
            <a:avLst/>
          </a:prstGeom>
        </p:spPr>
      </p:pic>
    </p:spTree>
    <p:extLst>
      <p:ext uri="{BB962C8B-B14F-4D97-AF65-F5344CB8AC3E}">
        <p14:creationId xmlns="" xmlns:p14="http://schemas.microsoft.com/office/powerpoint/2010/main" val="2248120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772400" cy="1143000"/>
          </a:xfrm>
        </p:spPr>
        <p:txBody>
          <a:bodyPr/>
          <a:lstStyle/>
          <a:p>
            <a:r>
              <a:rPr lang="en-US" sz="6600" b="1" dirty="0" smtClean="0">
                <a:solidFill>
                  <a:srgbClr val="0070C0"/>
                </a:solidFill>
                <a:latin typeface="Berlin Sans FB Demi" pitchFamily="34" charset="0"/>
              </a:rPr>
              <a:t>French</a:t>
            </a:r>
            <a:endParaRPr lang="en-US" sz="6600" b="1" dirty="0">
              <a:solidFill>
                <a:srgbClr val="0070C0"/>
              </a:solidFill>
              <a:latin typeface="Berlin Sans FB Demi" pitchFamily="34" charset="0"/>
            </a:endParaRPr>
          </a:p>
        </p:txBody>
      </p:sp>
      <p:sp>
        <p:nvSpPr>
          <p:cNvPr id="3" name="Content Placeholder 2"/>
          <p:cNvSpPr>
            <a:spLocks noGrp="1"/>
          </p:cNvSpPr>
          <p:nvPr>
            <p:ph sz="half" idx="1"/>
          </p:nvPr>
        </p:nvSpPr>
        <p:spPr>
          <a:xfrm>
            <a:off x="651164" y="1414199"/>
            <a:ext cx="8229600" cy="4114800"/>
          </a:xfrm>
        </p:spPr>
        <p:txBody>
          <a:bodyPr/>
          <a:lstStyle/>
          <a:p>
            <a:r>
              <a:rPr lang="en-CA" dirty="0" smtClean="0">
                <a:solidFill>
                  <a:srgbClr val="7030A0"/>
                </a:solidFill>
                <a:latin typeface="Berlin Sans FB" pitchFamily="34" charset="0"/>
              </a:rPr>
              <a:t>Students will learn to make predictions and respond to a variety of French materials read aloud to them, and will begin to experiment with a variety of simple writing forms using a combination of pictures, symbols, familiar words and classroom resources.</a:t>
            </a:r>
            <a:endParaRPr lang="en-US" dirty="0">
              <a:solidFill>
                <a:srgbClr val="7030A0"/>
              </a:solidFill>
              <a:latin typeface="Berlin Sans FB" pitchFamily="34" charset="0"/>
            </a:endParaRPr>
          </a:p>
        </p:txBody>
      </p:sp>
      <p:pic>
        <p:nvPicPr>
          <p:cNvPr id="5" name="Picture 4"/>
          <p:cNvPicPr>
            <a:picLocks noChangeAspect="1"/>
          </p:cNvPicPr>
          <p:nvPr/>
        </p:nvPicPr>
        <p:blipFill rotWithShape="1">
          <a:blip r:embed="rId2" cstate="print">
            <a:extLst>
              <a:ext uri="{28A0092B-C50C-407E-A947-70E740481C1C}">
                <a14:useLocalDpi xmlns="" xmlns:a14="http://schemas.microsoft.com/office/drawing/2010/main" val="0"/>
              </a:ext>
            </a:extLst>
          </a:blip>
          <a:srcRect l="-152" t="24336" r="7416" b="23734"/>
          <a:stretch/>
        </p:blipFill>
        <p:spPr>
          <a:xfrm>
            <a:off x="685800" y="4648200"/>
            <a:ext cx="4211782" cy="1761598"/>
          </a:xfrm>
          <a:prstGeom prst="rect">
            <a:avLst/>
          </a:prstGeom>
        </p:spPr>
      </p:pic>
      <p:pic>
        <p:nvPicPr>
          <p:cNvPr id="6" name="Picture 5"/>
          <p:cNvPicPr>
            <a:picLocks noChangeAspect="1"/>
          </p:cNvPicPr>
          <p:nvPr/>
        </p:nvPicPr>
        <p:blipFill rotWithShape="1">
          <a:blip r:embed="rId3" cstate="print">
            <a:extLst>
              <a:ext uri="{28A0092B-C50C-407E-A947-70E740481C1C}">
                <a14:useLocalDpi xmlns="" xmlns:a14="http://schemas.microsoft.com/office/drawing/2010/main" val="0"/>
              </a:ext>
            </a:extLst>
          </a:blip>
          <a:srcRect t="10505" r="11322" b="6536"/>
          <a:stretch/>
        </p:blipFill>
        <p:spPr>
          <a:xfrm>
            <a:off x="5715000" y="3886200"/>
            <a:ext cx="2197345" cy="2752198"/>
          </a:xfrm>
          <a:prstGeom prst="rect">
            <a:avLst/>
          </a:prstGeom>
        </p:spPr>
      </p:pic>
    </p:spTree>
    <p:extLst>
      <p:ext uri="{BB962C8B-B14F-4D97-AF65-F5344CB8AC3E}">
        <p14:creationId xmlns="" xmlns:p14="http://schemas.microsoft.com/office/powerpoint/2010/main" val="2248120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772400" cy="1143000"/>
          </a:xfrm>
        </p:spPr>
        <p:txBody>
          <a:bodyPr/>
          <a:lstStyle/>
          <a:p>
            <a:r>
              <a:rPr lang="en-US" sz="6600" b="1" dirty="0" smtClean="0">
                <a:solidFill>
                  <a:srgbClr val="0070C0"/>
                </a:solidFill>
                <a:latin typeface="Berlin Sans FB Demi" pitchFamily="34" charset="0"/>
              </a:rPr>
              <a:t>French</a:t>
            </a:r>
            <a:endParaRPr lang="en-US" sz="6600" b="1" dirty="0">
              <a:solidFill>
                <a:srgbClr val="0070C0"/>
              </a:solidFill>
              <a:latin typeface="Berlin Sans FB Demi" pitchFamily="34" charset="0"/>
            </a:endParaRPr>
          </a:p>
        </p:txBody>
      </p:sp>
      <p:sp>
        <p:nvSpPr>
          <p:cNvPr id="3" name="Content Placeholder 2"/>
          <p:cNvSpPr>
            <a:spLocks noGrp="1"/>
          </p:cNvSpPr>
          <p:nvPr>
            <p:ph sz="half" idx="1"/>
          </p:nvPr>
        </p:nvSpPr>
        <p:spPr>
          <a:xfrm>
            <a:off x="651164" y="1414199"/>
            <a:ext cx="8229600" cy="4114800"/>
          </a:xfrm>
        </p:spPr>
        <p:txBody>
          <a:bodyPr/>
          <a:lstStyle/>
          <a:p>
            <a:r>
              <a:rPr lang="en-CA" dirty="0" smtClean="0">
                <a:solidFill>
                  <a:srgbClr val="7030A0"/>
                </a:solidFill>
                <a:latin typeface="Berlin Sans FB" pitchFamily="34" charset="0"/>
              </a:rPr>
              <a:t>Specific vocabulary words will no longer be taught in pre-planned units, but will be brought about and learned based on the needs and interests of the children. Children will learn vocabulary that is pertinent to them and necessary for them to communicate their needs and wishes throughout their school day.</a:t>
            </a:r>
            <a:endParaRPr lang="en-US" dirty="0">
              <a:solidFill>
                <a:srgbClr val="7030A0"/>
              </a:solidFill>
              <a:latin typeface="Berlin Sans FB" pitchFamily="34" charset="0"/>
            </a:endParaRPr>
          </a:p>
        </p:txBody>
      </p:sp>
      <p:pic>
        <p:nvPicPr>
          <p:cNvPr id="5" name="Picture 4"/>
          <p:cNvPicPr>
            <a:picLocks noChangeAspect="1"/>
          </p:cNvPicPr>
          <p:nvPr/>
        </p:nvPicPr>
        <p:blipFill rotWithShape="1">
          <a:blip r:embed="rId3" cstate="print">
            <a:extLst>
              <a:ext uri="{28A0092B-C50C-407E-A947-70E740481C1C}">
                <a14:useLocalDpi xmlns="" xmlns:a14="http://schemas.microsoft.com/office/drawing/2010/main" val="0"/>
              </a:ext>
            </a:extLst>
          </a:blip>
          <a:srcRect l="-152" t="24336" r="7416" b="23734"/>
          <a:stretch/>
        </p:blipFill>
        <p:spPr>
          <a:xfrm>
            <a:off x="685800" y="4648200"/>
            <a:ext cx="4211782" cy="1761598"/>
          </a:xfrm>
          <a:prstGeom prst="rect">
            <a:avLst/>
          </a:prstGeom>
        </p:spPr>
      </p:pic>
      <p:pic>
        <p:nvPicPr>
          <p:cNvPr id="6" name="Picture 5"/>
          <p:cNvPicPr>
            <a:picLocks noChangeAspect="1"/>
          </p:cNvPicPr>
          <p:nvPr/>
        </p:nvPicPr>
        <p:blipFill rotWithShape="1">
          <a:blip r:embed="rId4" cstate="print">
            <a:extLst>
              <a:ext uri="{28A0092B-C50C-407E-A947-70E740481C1C}">
                <a14:useLocalDpi xmlns="" xmlns:a14="http://schemas.microsoft.com/office/drawing/2010/main" val="0"/>
              </a:ext>
            </a:extLst>
          </a:blip>
          <a:srcRect t="10505" r="11322" b="6536"/>
          <a:stretch/>
        </p:blipFill>
        <p:spPr>
          <a:xfrm>
            <a:off x="5929322" y="4105802"/>
            <a:ext cx="2197345" cy="2752198"/>
          </a:xfrm>
          <a:prstGeom prst="rect">
            <a:avLst/>
          </a:prstGeom>
        </p:spPr>
      </p:pic>
    </p:spTree>
    <p:extLst>
      <p:ext uri="{BB962C8B-B14F-4D97-AF65-F5344CB8AC3E}">
        <p14:creationId xmlns="" xmlns:p14="http://schemas.microsoft.com/office/powerpoint/2010/main" val="2248120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http://img.docstoccdn.com/thumb/orig/423690.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4414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1295400" y="1371600"/>
            <a:ext cx="6781800" cy="4419600"/>
          </a:xfrm>
        </p:spPr>
        <p:txBody>
          <a:bodyPr/>
          <a:lstStyle/>
          <a:p>
            <a:r>
              <a:rPr lang="en-US" sz="3200" dirty="0" smtClean="0">
                <a:solidFill>
                  <a:srgbClr val="002060"/>
                </a:solidFill>
                <a:latin typeface="Berlin Sans FB" pitchFamily="34" charset="0"/>
              </a:rPr>
              <a:t>Our goal for tonight is to help you get familiar with our school and Full Day Learning Program. We want to help your child adjust quickly </a:t>
            </a:r>
            <a:r>
              <a:rPr lang="en-US" sz="3200" dirty="0">
                <a:solidFill>
                  <a:srgbClr val="002060"/>
                </a:solidFill>
                <a:latin typeface="Berlin Sans FB" pitchFamily="34" charset="0"/>
              </a:rPr>
              <a:t>to the school setting, enjoy learning, and develop a positive</a:t>
            </a:r>
            <a:br>
              <a:rPr lang="en-US" sz="3200" dirty="0">
                <a:solidFill>
                  <a:srgbClr val="002060"/>
                </a:solidFill>
                <a:latin typeface="Berlin Sans FB" pitchFamily="34" charset="0"/>
              </a:rPr>
            </a:br>
            <a:r>
              <a:rPr lang="en-US" sz="3200" dirty="0">
                <a:solidFill>
                  <a:srgbClr val="002060"/>
                </a:solidFill>
                <a:latin typeface="Berlin Sans FB" pitchFamily="34" charset="0"/>
              </a:rPr>
              <a:t>attitude towards </a:t>
            </a:r>
            <a:r>
              <a:rPr lang="en-US" sz="3200" dirty="0" smtClean="0">
                <a:solidFill>
                  <a:srgbClr val="002060"/>
                </a:solidFill>
                <a:latin typeface="Berlin Sans FB" pitchFamily="34" charset="0"/>
              </a:rPr>
              <a:t>education!</a:t>
            </a:r>
            <a:br>
              <a:rPr lang="en-US" sz="3200" dirty="0" smtClean="0">
                <a:solidFill>
                  <a:srgbClr val="002060"/>
                </a:solidFill>
                <a:latin typeface="Berlin Sans FB" pitchFamily="34" charset="0"/>
              </a:rPr>
            </a:br>
            <a:r>
              <a:rPr lang="en-US" sz="3200" dirty="0">
                <a:solidFill>
                  <a:srgbClr val="002060"/>
                </a:solidFill>
                <a:latin typeface="Berlin Sans FB" pitchFamily="34" charset="0"/>
              </a:rPr>
              <a:t/>
            </a:r>
            <a:br>
              <a:rPr lang="en-US" sz="3200" dirty="0">
                <a:solidFill>
                  <a:srgbClr val="002060"/>
                </a:solidFill>
                <a:latin typeface="Berlin Sans FB" pitchFamily="34" charset="0"/>
              </a:rPr>
            </a:br>
            <a:r>
              <a:rPr lang="en-US" sz="3200" dirty="0" smtClean="0">
                <a:solidFill>
                  <a:srgbClr val="002060"/>
                </a:solidFill>
                <a:latin typeface="Berlin Sans FB" pitchFamily="34" charset="0"/>
              </a:rPr>
              <a:t>Let’s get started!</a:t>
            </a:r>
            <a:r>
              <a:rPr lang="en-US" sz="1800" dirty="0">
                <a:solidFill>
                  <a:srgbClr val="002060"/>
                </a:solidFill>
              </a:rPr>
              <a:t/>
            </a:r>
            <a:br>
              <a:rPr lang="en-US" sz="1800" dirty="0">
                <a:solidFill>
                  <a:srgbClr val="002060"/>
                </a:solidFill>
              </a:rPr>
            </a:br>
            <a:endParaRPr lang="en-US" sz="1800" dirty="0">
              <a:solidFill>
                <a:srgbClr val="002060"/>
              </a:solidFill>
            </a:endParaRPr>
          </a:p>
        </p:txBody>
      </p:sp>
    </p:spTree>
    <p:extLst>
      <p:ext uri="{BB962C8B-B14F-4D97-AF65-F5344CB8AC3E}">
        <p14:creationId xmlns="" xmlns:p14="http://schemas.microsoft.com/office/powerpoint/2010/main" val="1141831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1266" name="Picture 2" descr="http://www.sparklebox.co.uk/1221-1225/_wp_generated/pp6523ed2a_02.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4997" t="6814" r="5554" b="8625"/>
          <a:stretch/>
        </p:blipFill>
        <p:spPr bwMode="auto">
          <a:xfrm>
            <a:off x="-41563" y="0"/>
            <a:ext cx="9317181"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2431473" y="838200"/>
            <a:ext cx="4800600" cy="923330"/>
          </a:xfrm>
          <a:prstGeom prst="rect">
            <a:avLst/>
          </a:prstGeom>
          <a:noFill/>
        </p:spPr>
        <p:txBody>
          <a:bodyPr wrap="square" rtlCol="0">
            <a:spAutoFit/>
          </a:bodyPr>
          <a:lstStyle/>
          <a:p>
            <a:pPr algn="ctr"/>
            <a:r>
              <a:rPr lang="en-US" sz="5400" dirty="0" smtClean="0">
                <a:solidFill>
                  <a:srgbClr val="002060"/>
                </a:solidFill>
                <a:latin typeface="Berlin Sans FB" pitchFamily="34" charset="0"/>
              </a:rPr>
              <a:t>Mathematics</a:t>
            </a:r>
            <a:endParaRPr lang="en-US" sz="5400" dirty="0">
              <a:solidFill>
                <a:srgbClr val="002060"/>
              </a:solidFill>
              <a:latin typeface="Berlin Sans FB" pitchFamily="34" charset="0"/>
            </a:endParaRPr>
          </a:p>
        </p:txBody>
      </p:sp>
      <p:sp>
        <p:nvSpPr>
          <p:cNvPr id="6" name="TextBox 5"/>
          <p:cNvSpPr txBox="1"/>
          <p:nvPr/>
        </p:nvSpPr>
        <p:spPr>
          <a:xfrm>
            <a:off x="969819" y="1600200"/>
            <a:ext cx="7239000" cy="4770537"/>
          </a:xfrm>
          <a:prstGeom prst="rect">
            <a:avLst/>
          </a:prstGeom>
          <a:noFill/>
        </p:spPr>
        <p:txBody>
          <a:bodyPr wrap="square" rtlCol="0">
            <a:spAutoFit/>
          </a:bodyPr>
          <a:lstStyle/>
          <a:p>
            <a:r>
              <a:rPr lang="en-US" sz="2800" dirty="0" smtClean="0">
                <a:solidFill>
                  <a:srgbClr val="FF0000"/>
                </a:solidFill>
                <a:latin typeface="Berlin Sans FB" pitchFamily="34" charset="0"/>
              </a:rPr>
              <a:t>We will learn about…</a:t>
            </a:r>
          </a:p>
          <a:p>
            <a:endParaRPr lang="en-US" sz="2800" dirty="0">
              <a:solidFill>
                <a:srgbClr val="FF0000"/>
              </a:solidFill>
              <a:latin typeface="Berlin Sans FB" pitchFamily="34" charset="0"/>
            </a:endParaRPr>
          </a:p>
          <a:p>
            <a:pPr marL="285750" indent="-285750">
              <a:buFont typeface="Arial" pitchFamily="34" charset="0"/>
              <a:buChar char="•"/>
            </a:pPr>
            <a:r>
              <a:rPr lang="en-US" sz="2800" dirty="0" smtClean="0">
                <a:solidFill>
                  <a:srgbClr val="FF0000"/>
                </a:solidFill>
                <a:latin typeface="Berlin Sans FB" pitchFamily="34" charset="0"/>
              </a:rPr>
              <a:t>Numbers, counting and that quantities can get bigger or smaller.</a:t>
            </a:r>
          </a:p>
          <a:p>
            <a:pPr marL="285750" indent="-285750">
              <a:buFont typeface="Arial" pitchFamily="34" charset="0"/>
              <a:buChar char="•"/>
            </a:pPr>
            <a:r>
              <a:rPr lang="en-US" sz="2800" dirty="0" smtClean="0">
                <a:solidFill>
                  <a:srgbClr val="FF0000"/>
                </a:solidFill>
                <a:latin typeface="Berlin Sans FB" pitchFamily="34" charset="0"/>
              </a:rPr>
              <a:t>Measurement: comparing length, weight, temperature and size of different objects. </a:t>
            </a:r>
          </a:p>
          <a:p>
            <a:pPr marL="285750" indent="-285750">
              <a:buFont typeface="Arial" pitchFamily="34" charset="0"/>
              <a:buChar char="•"/>
            </a:pPr>
            <a:r>
              <a:rPr lang="en-US" sz="2800" dirty="0" smtClean="0">
                <a:solidFill>
                  <a:srgbClr val="FF0000"/>
                </a:solidFill>
                <a:latin typeface="Berlin Sans FB" pitchFamily="34" charset="0"/>
              </a:rPr>
              <a:t>Two and three dimensional shapes</a:t>
            </a:r>
          </a:p>
          <a:p>
            <a:pPr marL="285750" indent="-285750">
              <a:buFont typeface="Arial" pitchFamily="34" charset="0"/>
              <a:buChar char="•"/>
            </a:pPr>
            <a:r>
              <a:rPr lang="en-US" sz="2800" dirty="0" smtClean="0">
                <a:solidFill>
                  <a:srgbClr val="FF0000"/>
                </a:solidFill>
                <a:latin typeface="Berlin Sans FB" pitchFamily="34" charset="0"/>
              </a:rPr>
              <a:t>Spatial sense</a:t>
            </a:r>
          </a:p>
          <a:p>
            <a:pPr marL="285750" indent="-285750">
              <a:buFont typeface="Arial" pitchFamily="34" charset="0"/>
              <a:buChar char="•"/>
            </a:pPr>
            <a:r>
              <a:rPr lang="en-US" sz="2800" dirty="0" smtClean="0">
                <a:solidFill>
                  <a:srgbClr val="FF0000"/>
                </a:solidFill>
                <a:latin typeface="Berlin Sans FB" pitchFamily="34" charset="0"/>
              </a:rPr>
              <a:t>Patterning and sorting</a:t>
            </a:r>
          </a:p>
          <a:p>
            <a:pPr marL="285750" indent="-285750">
              <a:buFont typeface="Arial" pitchFamily="34" charset="0"/>
              <a:buChar char="•"/>
            </a:pPr>
            <a:r>
              <a:rPr lang="en-US" sz="2800" dirty="0" smtClean="0">
                <a:solidFill>
                  <a:srgbClr val="FF0000"/>
                </a:solidFill>
                <a:latin typeface="Berlin Sans FB" pitchFamily="34" charset="0"/>
              </a:rPr>
              <a:t>Canadian coins</a:t>
            </a:r>
          </a:p>
          <a:p>
            <a:endParaRPr lang="en-US" sz="2400" dirty="0">
              <a:solidFill>
                <a:srgbClr val="FF0000"/>
              </a:solidFill>
              <a:latin typeface="Berlin Sans FB" pitchFamily="34" charset="0"/>
            </a:endParaRPr>
          </a:p>
        </p:txBody>
      </p:sp>
    </p:spTree>
    <p:extLst>
      <p:ext uri="{BB962C8B-B14F-4D97-AF65-F5344CB8AC3E}">
        <p14:creationId xmlns="" xmlns:p14="http://schemas.microsoft.com/office/powerpoint/2010/main" val="1136298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52400" y="762000"/>
            <a:ext cx="3657600" cy="1200329"/>
          </a:xfrm>
          <a:prstGeom prst="rect">
            <a:avLst/>
          </a:prstGeom>
          <a:noFill/>
        </p:spPr>
        <p:txBody>
          <a:bodyPr wrap="square" rtlCol="0">
            <a:spAutoFit/>
          </a:bodyPr>
          <a:lstStyle/>
          <a:p>
            <a:pPr algn="ctr"/>
            <a:r>
              <a:rPr lang="en-US" sz="2400" dirty="0" smtClean="0">
                <a:solidFill>
                  <a:schemeClr val="accent2">
                    <a:lumMod val="75000"/>
                  </a:schemeClr>
                </a:solidFill>
                <a:latin typeface="Berlin Sans FB" pitchFamily="34" charset="0"/>
              </a:rPr>
              <a:t>Measuring ourselves using non standard units</a:t>
            </a:r>
          </a:p>
          <a:p>
            <a:endParaRPr lang="en-US" sz="2400" dirty="0">
              <a:solidFill>
                <a:schemeClr val="accent2">
                  <a:lumMod val="75000"/>
                </a:schemeClr>
              </a:solidFill>
              <a:latin typeface="Berlin Sans FB" pitchFamily="34" charset="0"/>
            </a:endParaRPr>
          </a:p>
        </p:txBody>
      </p:sp>
      <p:pic>
        <p:nvPicPr>
          <p:cNvPr id="15362" name="Picture 2" descr="http://1.bp.blogspot.com/-McEUscc-YVI/U6HtB1RNN6I/AAAAAAAABcs/jGpPiHuRadc/s1600/m6.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4793" y="1524000"/>
            <a:ext cx="3048000" cy="2276475"/>
          </a:xfrm>
          <a:prstGeom prst="rect">
            <a:avLst/>
          </a:prstGeom>
          <a:noFill/>
          <a:extLst>
            <a:ext uri="{909E8E84-426E-40DD-AFC4-6F175D3DCCD1}">
              <a14:hiddenFill xmlns="" xmlns:a14="http://schemas.microsoft.com/office/drawing/2010/main">
                <a:solidFill>
                  <a:srgbClr val="FFFFFF"/>
                </a:solidFill>
              </a14:hiddenFill>
            </a:ext>
          </a:extLst>
        </p:spPr>
      </p:pic>
      <p:pic>
        <p:nvPicPr>
          <p:cNvPr id="15364" name="Picture 4" descr="http://2.bp.blogspot.com/-0By4Tz9M-Qo/U6HtmzDB72I/AAAAAAAABdI/UPOGB2sXk_I/s1600/m3.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943600" y="1242855"/>
            <a:ext cx="3048000" cy="2276475"/>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6172200" y="781190"/>
            <a:ext cx="2590800" cy="461665"/>
          </a:xfrm>
          <a:prstGeom prst="rect">
            <a:avLst/>
          </a:prstGeom>
          <a:noFill/>
        </p:spPr>
        <p:txBody>
          <a:bodyPr wrap="square" rtlCol="0">
            <a:spAutoFit/>
          </a:bodyPr>
          <a:lstStyle/>
          <a:p>
            <a:r>
              <a:rPr lang="en-US" sz="2400" dirty="0" smtClean="0">
                <a:solidFill>
                  <a:schemeClr val="accent2">
                    <a:lumMod val="75000"/>
                  </a:schemeClr>
                </a:solidFill>
                <a:latin typeface="Berlin Sans FB" pitchFamily="34" charset="0"/>
              </a:rPr>
              <a:t>Mass and Capacity</a:t>
            </a:r>
            <a:endParaRPr lang="en-US" sz="2400" dirty="0">
              <a:solidFill>
                <a:schemeClr val="accent2">
                  <a:lumMod val="75000"/>
                </a:schemeClr>
              </a:solidFill>
              <a:latin typeface="Berlin Sans FB" pitchFamily="34" charset="0"/>
            </a:endParaRPr>
          </a:p>
        </p:txBody>
      </p:sp>
      <p:pic>
        <p:nvPicPr>
          <p:cNvPr id="15366" name="Picture 6" descr="http://1.bp.blogspot.com/-JbUIVFB69LY/U4-u5JLUjcI/AAAAAAAABXU/q1Qf713qj0k/s1600/tad8.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943600" y="4350327"/>
            <a:ext cx="3048000" cy="2276475"/>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6324600" y="3519330"/>
            <a:ext cx="3048000" cy="830997"/>
          </a:xfrm>
          <a:prstGeom prst="rect">
            <a:avLst/>
          </a:prstGeom>
          <a:noFill/>
        </p:spPr>
        <p:txBody>
          <a:bodyPr wrap="square" rtlCol="0">
            <a:spAutoFit/>
          </a:bodyPr>
          <a:lstStyle/>
          <a:p>
            <a:r>
              <a:rPr lang="en-US" sz="2400" dirty="0" smtClean="0">
                <a:solidFill>
                  <a:schemeClr val="accent2">
                    <a:lumMod val="75000"/>
                  </a:schemeClr>
                </a:solidFill>
                <a:latin typeface="Berlin Sans FB" pitchFamily="34" charset="0"/>
              </a:rPr>
              <a:t>Learning about Canadian Coins</a:t>
            </a:r>
            <a:endParaRPr lang="en-US" sz="2400" dirty="0">
              <a:solidFill>
                <a:schemeClr val="accent2">
                  <a:lumMod val="75000"/>
                </a:schemeClr>
              </a:solidFill>
              <a:latin typeface="Berlin Sans FB" pitchFamily="34" charset="0"/>
            </a:endParaRPr>
          </a:p>
        </p:txBody>
      </p:sp>
      <p:pic>
        <p:nvPicPr>
          <p:cNvPr id="15368" name="Picture 8" descr="http://1.bp.blogspot.com/-biaobX4aC8Y/U3AWM4wGc7I/AAAAAAAABNw/7-j56BmfX_k/s1600/photo+3%285%29.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69430" y="4343400"/>
            <a:ext cx="3048000" cy="2276475"/>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13855" y="3934827"/>
            <a:ext cx="4457700" cy="461665"/>
          </a:xfrm>
          <a:prstGeom prst="rect">
            <a:avLst/>
          </a:prstGeom>
          <a:noFill/>
        </p:spPr>
        <p:txBody>
          <a:bodyPr wrap="square" rtlCol="0">
            <a:spAutoFit/>
          </a:bodyPr>
          <a:lstStyle/>
          <a:p>
            <a:r>
              <a:rPr lang="en-US" sz="2400" dirty="0" err="1" smtClean="0">
                <a:solidFill>
                  <a:schemeClr val="accent2">
                    <a:lumMod val="75000"/>
                  </a:schemeClr>
                </a:solidFill>
                <a:latin typeface="Berlin Sans FB" pitchFamily="34" charset="0"/>
              </a:rPr>
              <a:t>Smartboard</a:t>
            </a:r>
            <a:r>
              <a:rPr lang="en-US" sz="2400" dirty="0" smtClean="0">
                <a:solidFill>
                  <a:schemeClr val="accent2">
                    <a:lumMod val="75000"/>
                  </a:schemeClr>
                </a:solidFill>
                <a:latin typeface="Berlin Sans FB" pitchFamily="34" charset="0"/>
              </a:rPr>
              <a:t> Addition</a:t>
            </a:r>
            <a:endParaRPr lang="en-US" sz="2400" dirty="0">
              <a:solidFill>
                <a:schemeClr val="accent2">
                  <a:lumMod val="75000"/>
                </a:schemeClr>
              </a:solidFill>
              <a:latin typeface="Berlin Sans FB" pitchFamily="34" charset="0"/>
            </a:endParaRPr>
          </a:p>
        </p:txBody>
      </p:sp>
      <p:pic>
        <p:nvPicPr>
          <p:cNvPr id="15370" name="Picture 10" descr="http://1.bp.blogspot.com/-iXk1_iNhqiI/U0l2-5XZUAI/AAAAAAAABIY/U_SSRI0Kkms/s1600/s3.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b="27035"/>
          <a:stretch>
            <a:fillRect/>
          </a:stretch>
        </p:blipFill>
        <p:spPr bwMode="auto">
          <a:xfrm>
            <a:off x="3505200" y="1600200"/>
            <a:ext cx="2105961" cy="2057400"/>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Box 6"/>
          <p:cNvSpPr txBox="1"/>
          <p:nvPr/>
        </p:nvSpPr>
        <p:spPr>
          <a:xfrm>
            <a:off x="3276600" y="1143000"/>
            <a:ext cx="2971799" cy="461665"/>
          </a:xfrm>
          <a:prstGeom prst="rect">
            <a:avLst/>
          </a:prstGeom>
          <a:noFill/>
        </p:spPr>
        <p:txBody>
          <a:bodyPr wrap="square" rtlCol="0">
            <a:spAutoFit/>
          </a:bodyPr>
          <a:lstStyle/>
          <a:p>
            <a:r>
              <a:rPr lang="en-US" sz="2400" dirty="0" smtClean="0">
                <a:solidFill>
                  <a:schemeClr val="accent2">
                    <a:lumMod val="75000"/>
                  </a:schemeClr>
                </a:solidFill>
                <a:latin typeface="Berlin Sans FB" pitchFamily="34" charset="0"/>
              </a:rPr>
              <a:t>Easter Egg Addition</a:t>
            </a:r>
            <a:endParaRPr lang="en-US" sz="2400" dirty="0">
              <a:solidFill>
                <a:schemeClr val="accent2">
                  <a:lumMod val="75000"/>
                </a:schemeClr>
              </a:solidFill>
              <a:latin typeface="Berlin Sans FB" pitchFamily="34" charset="0"/>
            </a:endParaRPr>
          </a:p>
        </p:txBody>
      </p:sp>
      <p:sp>
        <p:nvSpPr>
          <p:cNvPr id="8" name="TextBox 7"/>
          <p:cNvSpPr txBox="1"/>
          <p:nvPr/>
        </p:nvSpPr>
        <p:spPr>
          <a:xfrm>
            <a:off x="2438400" y="0"/>
            <a:ext cx="4876800" cy="707886"/>
          </a:xfrm>
          <a:prstGeom prst="rect">
            <a:avLst/>
          </a:prstGeom>
          <a:noFill/>
        </p:spPr>
        <p:txBody>
          <a:bodyPr wrap="square" rtlCol="0">
            <a:spAutoFit/>
          </a:bodyPr>
          <a:lstStyle/>
          <a:p>
            <a:pPr algn="ctr"/>
            <a:r>
              <a:rPr lang="en-US" sz="4000" dirty="0" smtClean="0">
                <a:solidFill>
                  <a:srgbClr val="0070C0"/>
                </a:solidFill>
                <a:latin typeface="Berlin Sans FB Demi" pitchFamily="34" charset="0"/>
              </a:rPr>
              <a:t>Math In Action!</a:t>
            </a:r>
            <a:endParaRPr lang="en-US" sz="4000" dirty="0">
              <a:solidFill>
                <a:srgbClr val="0070C0"/>
              </a:solidFill>
              <a:latin typeface="Berlin Sans FB Demi" pitchFamily="34" charset="0"/>
            </a:endParaRPr>
          </a:p>
        </p:txBody>
      </p:sp>
      <p:pic>
        <p:nvPicPr>
          <p:cNvPr id="6146" name="Picture 2" descr="http://1.bp.blogspot.com/-tpjg0r1qvbs/U0F3uOXdqtI/AAAAAAAABFM/H5bYebJUkuM/s1600/l11.JPG"/>
          <p:cNvPicPr>
            <a:picLocks noChangeAspect="1" noChangeArrowheads="1"/>
          </p:cNvPicPr>
          <p:nvPr/>
        </p:nvPicPr>
        <p:blipFill>
          <a:blip r:embed="rId7" cstate="print"/>
          <a:srcRect t="15000" b="20000"/>
          <a:stretch>
            <a:fillRect/>
          </a:stretch>
        </p:blipFill>
        <p:spPr bwMode="auto">
          <a:xfrm>
            <a:off x="3429000" y="4648200"/>
            <a:ext cx="2276475" cy="1981200"/>
          </a:xfrm>
          <a:prstGeom prst="rect">
            <a:avLst/>
          </a:prstGeom>
          <a:noFill/>
        </p:spPr>
      </p:pic>
      <p:sp>
        <p:nvSpPr>
          <p:cNvPr id="14" name="Rectangle 13"/>
          <p:cNvSpPr/>
          <p:nvPr/>
        </p:nvSpPr>
        <p:spPr>
          <a:xfrm>
            <a:off x="3505200" y="3886200"/>
            <a:ext cx="2084225" cy="830997"/>
          </a:xfrm>
          <a:prstGeom prst="rect">
            <a:avLst/>
          </a:prstGeom>
        </p:spPr>
        <p:txBody>
          <a:bodyPr wrap="none">
            <a:spAutoFit/>
          </a:bodyPr>
          <a:lstStyle/>
          <a:p>
            <a:pPr algn="ctr"/>
            <a:r>
              <a:rPr lang="en-US" sz="2400" dirty="0" smtClean="0">
                <a:solidFill>
                  <a:schemeClr val="accent2">
                    <a:lumMod val="75000"/>
                  </a:schemeClr>
                </a:solidFill>
                <a:latin typeface="Berlin Sans FB" pitchFamily="34" charset="0"/>
              </a:rPr>
              <a:t>Learning math</a:t>
            </a:r>
          </a:p>
          <a:p>
            <a:pPr algn="ctr"/>
            <a:r>
              <a:rPr lang="en-US" sz="2400" dirty="0" smtClean="0">
                <a:solidFill>
                  <a:schemeClr val="accent2">
                    <a:lumMod val="75000"/>
                  </a:schemeClr>
                </a:solidFill>
                <a:latin typeface="Berlin Sans FB" pitchFamily="34" charset="0"/>
              </a:rPr>
              <a:t> on the </a:t>
            </a:r>
            <a:r>
              <a:rPr lang="en-US" sz="2400" dirty="0" err="1" smtClean="0">
                <a:solidFill>
                  <a:schemeClr val="accent2">
                    <a:lumMod val="75000"/>
                  </a:schemeClr>
                </a:solidFill>
                <a:latin typeface="Berlin Sans FB" pitchFamily="34" charset="0"/>
              </a:rPr>
              <a:t>Ipad</a:t>
            </a:r>
            <a:endParaRPr lang="en-US" sz="2400" dirty="0">
              <a:solidFill>
                <a:schemeClr val="accent2">
                  <a:lumMod val="75000"/>
                </a:schemeClr>
              </a:solidFill>
              <a:latin typeface="Berlin Sans FB" pitchFamily="34" charset="0"/>
            </a:endParaRPr>
          </a:p>
        </p:txBody>
      </p:sp>
    </p:spTree>
    <p:extLst>
      <p:ext uri="{BB962C8B-B14F-4D97-AF65-F5344CB8AC3E}">
        <p14:creationId xmlns="" xmlns:p14="http://schemas.microsoft.com/office/powerpoint/2010/main" val="2185717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TextBox 2"/>
          <p:cNvSpPr txBox="1"/>
          <p:nvPr/>
        </p:nvSpPr>
        <p:spPr>
          <a:xfrm>
            <a:off x="952500" y="0"/>
            <a:ext cx="7391400" cy="1077218"/>
          </a:xfrm>
          <a:prstGeom prst="rect">
            <a:avLst/>
          </a:prstGeom>
          <a:noFill/>
        </p:spPr>
        <p:txBody>
          <a:bodyPr wrap="square" rtlCol="0">
            <a:spAutoFit/>
          </a:bodyPr>
          <a:lstStyle/>
          <a:p>
            <a:pPr algn="ctr"/>
            <a:r>
              <a:rPr lang="en-US" sz="3200" dirty="0" smtClean="0">
                <a:solidFill>
                  <a:schemeClr val="accent6">
                    <a:lumMod val="75000"/>
                  </a:schemeClr>
                </a:solidFill>
                <a:latin typeface="Berlin Sans FB Demi" pitchFamily="34" charset="0"/>
              </a:rPr>
              <a:t>Children Are Naturally Curious About Their Environment</a:t>
            </a:r>
          </a:p>
        </p:txBody>
      </p:sp>
      <p:sp>
        <p:nvSpPr>
          <p:cNvPr id="4" name="TextBox 3"/>
          <p:cNvSpPr txBox="1"/>
          <p:nvPr/>
        </p:nvSpPr>
        <p:spPr>
          <a:xfrm>
            <a:off x="1638300" y="6223496"/>
            <a:ext cx="6705600" cy="1077218"/>
          </a:xfrm>
          <a:prstGeom prst="rect">
            <a:avLst/>
          </a:prstGeom>
          <a:noFill/>
        </p:spPr>
        <p:txBody>
          <a:bodyPr wrap="square" rtlCol="0">
            <a:spAutoFit/>
          </a:bodyPr>
          <a:lstStyle/>
          <a:p>
            <a:r>
              <a:rPr lang="en-US" sz="3200" dirty="0" smtClean="0">
                <a:solidFill>
                  <a:schemeClr val="accent6">
                    <a:lumMod val="75000"/>
                  </a:schemeClr>
                </a:solidFill>
                <a:latin typeface="Berlin Sans FB Demi" pitchFamily="34" charset="0"/>
              </a:rPr>
              <a:t>Hands on Science Learning Is Fun!</a:t>
            </a:r>
          </a:p>
          <a:p>
            <a:endParaRPr lang="en-US" sz="3200" b="1" dirty="0">
              <a:latin typeface="Berlin Sans FB Demi" pitchFamily="34" charset="0"/>
            </a:endParaRPr>
          </a:p>
        </p:txBody>
      </p:sp>
      <p:pic>
        <p:nvPicPr>
          <p:cNvPr id="16386" name="Picture 2" descr="http://4.bp.blogspot.com/-PeFpT90mN2A/U0l10l_cVqI/AAAAAAAABIM/kXjtQv5DICc/s1600/s9.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07975" y="1810434"/>
            <a:ext cx="2276475" cy="1700242"/>
          </a:xfrm>
          <a:prstGeom prst="rect">
            <a:avLst/>
          </a:prstGeom>
          <a:noFill/>
          <a:extLst>
            <a:ext uri="{909E8E84-426E-40DD-AFC4-6F175D3DCCD1}">
              <a14:hiddenFill xmlns="" xmlns:a14="http://schemas.microsoft.com/office/drawing/2010/main">
                <a:solidFill>
                  <a:srgbClr val="FFFFFF"/>
                </a:solidFill>
              </a14:hiddenFill>
            </a:ext>
          </a:extLst>
        </p:spPr>
      </p:pic>
      <p:pic>
        <p:nvPicPr>
          <p:cNvPr id="16390" name="Picture 6" descr="http://2.bp.blogspot.com/-ootxuH1929o/U3VXE9ibDQI/AAAAAAAABO0/NmlsYAiN9gs/s1600/b1.JPG"/>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b="23113"/>
          <a:stretch/>
        </p:blipFill>
        <p:spPr bwMode="auto">
          <a:xfrm>
            <a:off x="3509962" y="3904887"/>
            <a:ext cx="2276475" cy="2343514"/>
          </a:xfrm>
          <a:prstGeom prst="rect">
            <a:avLst/>
          </a:prstGeom>
          <a:noFill/>
          <a:extLst>
            <a:ext uri="{909E8E84-426E-40DD-AFC4-6F175D3DCCD1}">
              <a14:hiddenFill xmlns="" xmlns:a14="http://schemas.microsoft.com/office/drawing/2010/main">
                <a:solidFill>
                  <a:srgbClr val="FFFFFF"/>
                </a:solidFill>
              </a14:hiddenFill>
            </a:ext>
          </a:extLst>
        </p:spPr>
      </p:pic>
      <p:pic>
        <p:nvPicPr>
          <p:cNvPr id="16392" name="Picture 8" descr="http://1.bp.blogspot.com/-rq0uCTF_TYE/U3VXE5H1haI/AAAAAAAABO4/TH-K1AuvZoM/s1600/b2.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307975" y="4545342"/>
            <a:ext cx="2209800" cy="1650444"/>
          </a:xfrm>
          <a:prstGeom prst="rect">
            <a:avLst/>
          </a:prstGeom>
          <a:noFill/>
          <a:extLst>
            <a:ext uri="{909E8E84-426E-40DD-AFC4-6F175D3DCCD1}">
              <a14:hiddenFill xmlns="" xmlns:a14="http://schemas.microsoft.com/office/drawing/2010/main">
                <a:solidFill>
                  <a:srgbClr val="FFFFFF"/>
                </a:solidFill>
              </a14:hiddenFill>
            </a:ext>
          </a:extLst>
        </p:spPr>
      </p:pic>
      <p:pic>
        <p:nvPicPr>
          <p:cNvPr id="16394" name="Picture 10" descr="http://4.bp.blogspot.com/-BQyAKj2JLCQ/U4-tsOo3mgI/AAAAAAAABWY/RzYbje5L_HM/s1600/tad2.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629400" y="2133600"/>
            <a:ext cx="2161309" cy="1614228"/>
          </a:xfrm>
          <a:prstGeom prst="rect">
            <a:avLst/>
          </a:prstGeom>
          <a:noFill/>
          <a:extLst>
            <a:ext uri="{909E8E84-426E-40DD-AFC4-6F175D3DCCD1}">
              <a14:hiddenFill xmlns="" xmlns:a14="http://schemas.microsoft.com/office/drawing/2010/main">
                <a:solidFill>
                  <a:srgbClr val="FFFFFF"/>
                </a:solidFill>
              </a14:hiddenFill>
            </a:ext>
          </a:extLst>
        </p:spPr>
      </p:pic>
      <p:pic>
        <p:nvPicPr>
          <p:cNvPr id="16396" name="Picture 12" descr="http://1.bp.blogspot.com/-kkPLKyEZoUQ/U4-tt9loKuI/AAAAAAAABWk/zU-otXunxnU/s1600/tad1.JP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6629400" y="4495800"/>
            <a:ext cx="2244552" cy="167640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6570634" y="3904887"/>
            <a:ext cx="2209800" cy="646331"/>
          </a:xfrm>
          <a:prstGeom prst="rect">
            <a:avLst/>
          </a:prstGeom>
          <a:noFill/>
        </p:spPr>
        <p:txBody>
          <a:bodyPr wrap="square" rtlCol="0">
            <a:spAutoFit/>
          </a:bodyPr>
          <a:lstStyle/>
          <a:p>
            <a:pPr algn="ctr"/>
            <a:r>
              <a:rPr lang="en-US" b="1" dirty="0" smtClean="0">
                <a:latin typeface="Berlin Sans FB Demi" pitchFamily="34" charset="0"/>
              </a:rPr>
              <a:t>Learning the Life Cycle Of A Frog</a:t>
            </a:r>
            <a:endParaRPr lang="en-US" b="1" dirty="0">
              <a:latin typeface="Berlin Sans FB Demi" pitchFamily="34" charset="0"/>
            </a:endParaRPr>
          </a:p>
        </p:txBody>
      </p:sp>
      <p:sp>
        <p:nvSpPr>
          <p:cNvPr id="6" name="TextBox 5"/>
          <p:cNvSpPr txBox="1"/>
          <p:nvPr/>
        </p:nvSpPr>
        <p:spPr>
          <a:xfrm>
            <a:off x="6646776" y="1487269"/>
            <a:ext cx="2209800" cy="646331"/>
          </a:xfrm>
          <a:prstGeom prst="rect">
            <a:avLst/>
          </a:prstGeom>
          <a:noFill/>
        </p:spPr>
        <p:txBody>
          <a:bodyPr wrap="square" rtlCol="0">
            <a:spAutoFit/>
          </a:bodyPr>
          <a:lstStyle/>
          <a:p>
            <a:pPr algn="ctr"/>
            <a:r>
              <a:rPr lang="en-US" b="1" dirty="0" smtClean="0">
                <a:latin typeface="Berlin Sans FB Demi" pitchFamily="34" charset="0"/>
              </a:rPr>
              <a:t>Tadpoles in the classroom</a:t>
            </a:r>
            <a:endParaRPr lang="en-US" b="1" dirty="0">
              <a:latin typeface="Berlin Sans FB Demi" pitchFamily="34" charset="0"/>
            </a:endParaRPr>
          </a:p>
        </p:txBody>
      </p:sp>
      <p:sp>
        <p:nvSpPr>
          <p:cNvPr id="7" name="TextBox 6"/>
          <p:cNvSpPr txBox="1"/>
          <p:nvPr/>
        </p:nvSpPr>
        <p:spPr>
          <a:xfrm>
            <a:off x="307974" y="3627888"/>
            <a:ext cx="2124075" cy="923330"/>
          </a:xfrm>
          <a:prstGeom prst="rect">
            <a:avLst/>
          </a:prstGeom>
          <a:noFill/>
        </p:spPr>
        <p:txBody>
          <a:bodyPr wrap="square" rtlCol="0">
            <a:spAutoFit/>
          </a:bodyPr>
          <a:lstStyle/>
          <a:p>
            <a:pPr algn="ctr"/>
            <a:r>
              <a:rPr lang="en-US" b="1" dirty="0" smtClean="0">
                <a:latin typeface="Berlin Sans FB Demi" pitchFamily="34" charset="0"/>
              </a:rPr>
              <a:t>Caterpillars turning into butterflies</a:t>
            </a:r>
            <a:endParaRPr lang="en-US" b="1" dirty="0">
              <a:latin typeface="Berlin Sans FB Demi" pitchFamily="34" charset="0"/>
            </a:endParaRPr>
          </a:p>
        </p:txBody>
      </p:sp>
      <p:sp>
        <p:nvSpPr>
          <p:cNvPr id="8" name="TextBox 7"/>
          <p:cNvSpPr txBox="1"/>
          <p:nvPr/>
        </p:nvSpPr>
        <p:spPr>
          <a:xfrm>
            <a:off x="3810000" y="3272411"/>
            <a:ext cx="1676400" cy="646331"/>
          </a:xfrm>
          <a:prstGeom prst="rect">
            <a:avLst/>
          </a:prstGeom>
          <a:noFill/>
        </p:spPr>
        <p:txBody>
          <a:bodyPr wrap="square" rtlCol="0">
            <a:spAutoFit/>
          </a:bodyPr>
          <a:lstStyle/>
          <a:p>
            <a:pPr algn="ctr"/>
            <a:r>
              <a:rPr lang="en-US" b="1" dirty="0" smtClean="0">
                <a:latin typeface="Berlin Sans FB Demi" pitchFamily="34" charset="0"/>
              </a:rPr>
              <a:t>Butterfly Inquiry</a:t>
            </a:r>
            <a:endParaRPr lang="en-US" b="1" dirty="0">
              <a:latin typeface="Berlin Sans FB Demi" pitchFamily="34" charset="0"/>
            </a:endParaRPr>
          </a:p>
        </p:txBody>
      </p:sp>
      <p:sp>
        <p:nvSpPr>
          <p:cNvPr id="9" name="TextBox 8"/>
          <p:cNvSpPr txBox="1"/>
          <p:nvPr/>
        </p:nvSpPr>
        <p:spPr>
          <a:xfrm>
            <a:off x="309562" y="1077218"/>
            <a:ext cx="2278061" cy="646331"/>
          </a:xfrm>
          <a:prstGeom prst="rect">
            <a:avLst/>
          </a:prstGeom>
          <a:noFill/>
        </p:spPr>
        <p:txBody>
          <a:bodyPr wrap="square" rtlCol="0">
            <a:spAutoFit/>
          </a:bodyPr>
          <a:lstStyle/>
          <a:p>
            <a:pPr algn="ctr"/>
            <a:r>
              <a:rPr lang="en-US" b="1" dirty="0" smtClean="0">
                <a:latin typeface="Berlin Sans FB Demi" pitchFamily="34" charset="0"/>
              </a:rPr>
              <a:t>What will the mystery seeds be?</a:t>
            </a:r>
            <a:endParaRPr lang="en-US" b="1" dirty="0">
              <a:latin typeface="Berlin Sans FB Demi" pitchFamily="34" charset="0"/>
            </a:endParaRPr>
          </a:p>
        </p:txBody>
      </p:sp>
      <p:pic>
        <p:nvPicPr>
          <p:cNvPr id="16398" name="Picture 14" descr="http://2.bp.blogspot.com/-wsU9DyCUkTw/U4iNamKkR3I/AAAAAAAABTM/fFhph5telCA/s1600/sis17.jp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3509962" y="1585913"/>
            <a:ext cx="2286000" cy="1714500"/>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Box 9"/>
          <p:cNvSpPr txBox="1"/>
          <p:nvPr/>
        </p:nvSpPr>
        <p:spPr>
          <a:xfrm>
            <a:off x="3509963" y="1212327"/>
            <a:ext cx="2276474" cy="369332"/>
          </a:xfrm>
          <a:prstGeom prst="rect">
            <a:avLst/>
          </a:prstGeom>
          <a:noFill/>
        </p:spPr>
        <p:txBody>
          <a:bodyPr wrap="square" rtlCol="0">
            <a:spAutoFit/>
          </a:bodyPr>
          <a:lstStyle/>
          <a:p>
            <a:r>
              <a:rPr lang="en-US" b="1" dirty="0" smtClean="0">
                <a:latin typeface="Berlin Sans FB Demi" pitchFamily="34" charset="0"/>
              </a:rPr>
              <a:t>Creating birds nests</a:t>
            </a:r>
            <a:endParaRPr lang="en-US" b="1" dirty="0">
              <a:latin typeface="Berlin Sans FB Demi" pitchFamily="34" charset="0"/>
            </a:endParaRPr>
          </a:p>
        </p:txBody>
      </p:sp>
    </p:spTree>
    <p:extLst>
      <p:ext uri="{BB962C8B-B14F-4D97-AF65-F5344CB8AC3E}">
        <p14:creationId xmlns="" xmlns:p14="http://schemas.microsoft.com/office/powerpoint/2010/main" val="166515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D1D8"/>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2910" y="0"/>
            <a:ext cx="7772400" cy="1470025"/>
          </a:xfrm>
        </p:spPr>
        <p:txBody>
          <a:bodyPr/>
          <a:lstStyle/>
          <a:p>
            <a:r>
              <a:rPr lang="en-US" sz="5400" dirty="0" smtClean="0">
                <a:solidFill>
                  <a:schemeClr val="accent2">
                    <a:lumMod val="75000"/>
                  </a:schemeClr>
                </a:solidFill>
                <a:latin typeface="Berlin Sans FB Demi" pitchFamily="34" charset="0"/>
              </a:rPr>
              <a:t>Important Reminders….</a:t>
            </a:r>
            <a:endParaRPr lang="en-US" sz="5400" dirty="0">
              <a:solidFill>
                <a:schemeClr val="accent2">
                  <a:lumMod val="75000"/>
                </a:schemeClr>
              </a:solidFill>
              <a:latin typeface="Berlin Sans FB Demi" pitchFamily="34" charset="0"/>
            </a:endParaRPr>
          </a:p>
        </p:txBody>
      </p:sp>
      <p:sp>
        <p:nvSpPr>
          <p:cNvPr id="3" name="Subtitle 2"/>
          <p:cNvSpPr>
            <a:spLocks noGrp="1"/>
          </p:cNvSpPr>
          <p:nvPr>
            <p:ph type="subTitle" idx="1"/>
          </p:nvPr>
        </p:nvSpPr>
        <p:spPr>
          <a:xfrm>
            <a:off x="428596" y="1214422"/>
            <a:ext cx="8153400" cy="4614882"/>
          </a:xfrm>
        </p:spPr>
        <p:txBody>
          <a:bodyPr/>
          <a:lstStyle/>
          <a:p>
            <a:pPr marL="457200" indent="-457200" algn="l">
              <a:buFont typeface="Arial" pitchFamily="34" charset="0"/>
              <a:buChar char="•"/>
            </a:pPr>
            <a:r>
              <a:rPr lang="en-US" sz="3600" dirty="0" smtClean="0">
                <a:solidFill>
                  <a:srgbClr val="7030A0"/>
                </a:solidFill>
                <a:latin typeface="Berlin Sans FB" pitchFamily="34" charset="0"/>
              </a:rPr>
              <a:t>If you write us a note, please leave the page opened to it. Closed books will not be looked at.</a:t>
            </a:r>
          </a:p>
          <a:p>
            <a:pPr marL="457200" indent="-457200" algn="l">
              <a:buFont typeface="Arial" pitchFamily="34" charset="0"/>
              <a:buChar char="•"/>
            </a:pPr>
            <a:r>
              <a:rPr lang="en-US" sz="3600" dirty="0" smtClean="0">
                <a:solidFill>
                  <a:srgbClr val="7030A0"/>
                </a:solidFill>
                <a:latin typeface="Berlin Sans FB" pitchFamily="34" charset="0"/>
              </a:rPr>
              <a:t>Please label all Tupperware, water bottles and lids</a:t>
            </a:r>
          </a:p>
          <a:p>
            <a:pPr marL="457200" indent="-457200" algn="l">
              <a:buFont typeface="Arial" pitchFamily="34" charset="0"/>
              <a:buChar char="•"/>
            </a:pPr>
            <a:r>
              <a:rPr lang="en-US" sz="3600" dirty="0" smtClean="0">
                <a:solidFill>
                  <a:srgbClr val="7030A0"/>
                </a:solidFill>
                <a:latin typeface="Berlin Sans FB" pitchFamily="34" charset="0"/>
              </a:rPr>
              <a:t>Label EVERYTHING</a:t>
            </a:r>
          </a:p>
          <a:p>
            <a:pPr marL="457200" indent="-457200" algn="l">
              <a:buFont typeface="Arial" pitchFamily="34" charset="0"/>
              <a:buChar char="•"/>
            </a:pPr>
            <a:r>
              <a:rPr lang="en-US" sz="3600" dirty="0" smtClean="0">
                <a:solidFill>
                  <a:srgbClr val="7030A0"/>
                </a:solidFill>
                <a:latin typeface="Berlin Sans FB" pitchFamily="34" charset="0"/>
              </a:rPr>
              <a:t>Please ensure your child has shoes they can put on independently, they also need to be safe to use in the gym</a:t>
            </a:r>
          </a:p>
          <a:p>
            <a:pPr marL="457200" indent="-457200" algn="l">
              <a:buFont typeface="Arial" pitchFamily="34" charset="0"/>
              <a:buChar char="•"/>
            </a:pPr>
            <a:endParaRPr lang="en-US" dirty="0">
              <a:latin typeface="Berlin Sans FB" pitchFamily="34" charset="0"/>
            </a:endParaRPr>
          </a:p>
        </p:txBody>
      </p:sp>
    </p:spTree>
    <p:extLst>
      <p:ext uri="{BB962C8B-B14F-4D97-AF65-F5344CB8AC3E}">
        <p14:creationId xmlns="" xmlns:p14="http://schemas.microsoft.com/office/powerpoint/2010/main" val="665352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3.free-power-point-templates.com/wp-content/uploads/2010/07/684_example.jpg"/>
          <p:cNvPicPr>
            <a:picLocks noChangeAspect="1" noChangeArrowheads="1"/>
          </p:cNvPicPr>
          <p:nvPr/>
        </p:nvPicPr>
        <p:blipFill>
          <a:blip r:embed="rId2" cstate="print"/>
          <a:srcRect b="3832"/>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762000" y="0"/>
            <a:ext cx="7772400" cy="838200"/>
          </a:xfrm>
        </p:spPr>
        <p:txBody>
          <a:bodyPr/>
          <a:lstStyle/>
          <a:p>
            <a:r>
              <a:rPr lang="en-CA" dirty="0" smtClean="0">
                <a:solidFill>
                  <a:srgbClr val="7030A0"/>
                </a:solidFill>
                <a:latin typeface="Berlin Sans FB" pitchFamily="34" charset="0"/>
              </a:rPr>
              <a:t>Need To Get In Touch With Us?</a:t>
            </a:r>
            <a:endParaRPr lang="en-CA" dirty="0">
              <a:solidFill>
                <a:srgbClr val="7030A0"/>
              </a:solidFill>
              <a:latin typeface="Berlin Sans FB" pitchFamily="34" charset="0"/>
            </a:endParaRPr>
          </a:p>
        </p:txBody>
      </p:sp>
      <p:sp>
        <p:nvSpPr>
          <p:cNvPr id="5" name="TextBox 4"/>
          <p:cNvSpPr txBox="1"/>
          <p:nvPr/>
        </p:nvSpPr>
        <p:spPr>
          <a:xfrm>
            <a:off x="152400" y="1219200"/>
            <a:ext cx="8763000" cy="4524315"/>
          </a:xfrm>
          <a:prstGeom prst="rect">
            <a:avLst/>
          </a:prstGeom>
          <a:noFill/>
        </p:spPr>
        <p:txBody>
          <a:bodyPr wrap="square" rtlCol="0">
            <a:spAutoFit/>
          </a:bodyPr>
          <a:lstStyle/>
          <a:p>
            <a:pPr>
              <a:buFont typeface="Arial" pitchFamily="34" charset="0"/>
              <a:buChar char="•"/>
            </a:pPr>
            <a:r>
              <a:rPr lang="en-CA" sz="3200" dirty="0" smtClean="0">
                <a:solidFill>
                  <a:schemeClr val="accent5">
                    <a:lumMod val="75000"/>
                  </a:schemeClr>
                </a:solidFill>
                <a:latin typeface="Berlin Sans FB" pitchFamily="34" charset="0"/>
              </a:rPr>
              <a:t>Your child’s Communication Book will be the primary source of communication. Please leave the book open to any notes. </a:t>
            </a:r>
          </a:p>
          <a:p>
            <a:endParaRPr lang="en-CA" sz="3200" dirty="0" smtClean="0">
              <a:solidFill>
                <a:schemeClr val="accent5">
                  <a:lumMod val="75000"/>
                </a:schemeClr>
              </a:solidFill>
              <a:latin typeface="Berlin Sans FB" pitchFamily="34" charset="0"/>
            </a:endParaRPr>
          </a:p>
          <a:p>
            <a:pPr>
              <a:buFont typeface="Arial" pitchFamily="34" charset="0"/>
              <a:buChar char="•"/>
            </a:pPr>
            <a:r>
              <a:rPr lang="en-CA" sz="3200" dirty="0" smtClean="0">
                <a:solidFill>
                  <a:schemeClr val="accent3"/>
                </a:solidFill>
                <a:latin typeface="Berlin Sans FB" pitchFamily="34" charset="0"/>
              </a:rPr>
              <a:t>Be sure to look at our classroom website and/or Twitter accounts to stay up to date with what we are learning in the classroom. </a:t>
            </a:r>
          </a:p>
          <a:p>
            <a:pPr>
              <a:buFont typeface="Arial" pitchFamily="34" charset="0"/>
              <a:buChar char="•"/>
            </a:pPr>
            <a:endParaRPr lang="en-CA" sz="3200" dirty="0" smtClean="0">
              <a:solidFill>
                <a:schemeClr val="accent2">
                  <a:lumMod val="75000"/>
                </a:schemeClr>
              </a:solidFill>
              <a:latin typeface="Berlin Sans FB" pitchFamily="34" charset="0"/>
            </a:endParaRPr>
          </a:p>
          <a:p>
            <a:pPr>
              <a:buFont typeface="Arial" pitchFamily="34" charset="0"/>
              <a:buChar char="•"/>
            </a:pPr>
            <a:endParaRPr lang="en-CA" sz="3200" dirty="0">
              <a:solidFill>
                <a:schemeClr val="accent5">
                  <a:lumMod val="75000"/>
                </a:schemeClr>
              </a:solidFill>
              <a:latin typeface="Berlin Sans FB"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4" name="Rectangle 3"/>
          <p:cNvSpPr/>
          <p:nvPr/>
        </p:nvSpPr>
        <p:spPr>
          <a:xfrm>
            <a:off x="1752600" y="197346"/>
            <a:ext cx="5257800" cy="6678751"/>
          </a:xfrm>
          <a:prstGeom prst="rect">
            <a:avLst/>
          </a:prstGeom>
        </p:spPr>
        <p:txBody>
          <a:bodyPr wrap="square">
            <a:spAutoFit/>
          </a:bodyPr>
          <a:lstStyle/>
          <a:p>
            <a:pPr algn="ctr"/>
            <a:r>
              <a:rPr lang="en-US" sz="2800" b="1" dirty="0" smtClean="0">
                <a:solidFill>
                  <a:schemeClr val="bg2">
                    <a:lumMod val="25000"/>
                  </a:schemeClr>
                </a:solidFill>
                <a:latin typeface="Berlin Sans FB" pitchFamily="34" charset="0"/>
              </a:rPr>
              <a:t>On The Other Side of the Door </a:t>
            </a:r>
          </a:p>
          <a:p>
            <a:pPr algn="ctr"/>
            <a:r>
              <a:rPr lang="en-US" sz="2000" dirty="0" smtClean="0">
                <a:solidFill>
                  <a:schemeClr val="bg2">
                    <a:lumMod val="25000"/>
                  </a:schemeClr>
                </a:solidFill>
                <a:latin typeface="Berlin Sans FB" pitchFamily="34" charset="0"/>
              </a:rPr>
              <a:t/>
            </a:r>
            <a:br>
              <a:rPr lang="en-US" sz="2000" dirty="0" smtClean="0">
                <a:solidFill>
                  <a:schemeClr val="bg2">
                    <a:lumMod val="25000"/>
                  </a:schemeClr>
                </a:solidFill>
                <a:latin typeface="Berlin Sans FB" pitchFamily="34" charset="0"/>
              </a:rPr>
            </a:br>
            <a:r>
              <a:rPr lang="en-US" sz="2000" dirty="0" smtClean="0">
                <a:solidFill>
                  <a:schemeClr val="bg2">
                    <a:lumMod val="25000"/>
                  </a:schemeClr>
                </a:solidFill>
                <a:latin typeface="Berlin Sans FB" pitchFamily="34" charset="0"/>
              </a:rPr>
              <a:t>On the other side of the door</a:t>
            </a:r>
            <a:br>
              <a:rPr lang="en-US" sz="2000" dirty="0" smtClean="0">
                <a:solidFill>
                  <a:schemeClr val="bg2">
                    <a:lumMod val="25000"/>
                  </a:schemeClr>
                </a:solidFill>
                <a:latin typeface="Berlin Sans FB" pitchFamily="34" charset="0"/>
              </a:rPr>
            </a:br>
            <a:r>
              <a:rPr lang="en-US" sz="2000" dirty="0" smtClean="0">
                <a:solidFill>
                  <a:schemeClr val="bg2">
                    <a:lumMod val="25000"/>
                  </a:schemeClr>
                </a:solidFill>
                <a:latin typeface="Berlin Sans FB" pitchFamily="34" charset="0"/>
              </a:rPr>
              <a:t>I can be a different me,</a:t>
            </a:r>
            <a:br>
              <a:rPr lang="en-US" sz="2000" dirty="0" smtClean="0">
                <a:solidFill>
                  <a:schemeClr val="bg2">
                    <a:lumMod val="25000"/>
                  </a:schemeClr>
                </a:solidFill>
                <a:latin typeface="Berlin Sans FB" pitchFamily="34" charset="0"/>
              </a:rPr>
            </a:br>
            <a:r>
              <a:rPr lang="en-US" sz="2000" dirty="0" smtClean="0">
                <a:solidFill>
                  <a:schemeClr val="bg2">
                    <a:lumMod val="25000"/>
                  </a:schemeClr>
                </a:solidFill>
                <a:latin typeface="Berlin Sans FB" pitchFamily="34" charset="0"/>
              </a:rPr>
              <a:t>As smart and as brave, as funny or strong</a:t>
            </a:r>
            <a:br>
              <a:rPr lang="en-US" sz="2000" dirty="0" smtClean="0">
                <a:solidFill>
                  <a:schemeClr val="bg2">
                    <a:lumMod val="25000"/>
                  </a:schemeClr>
                </a:solidFill>
                <a:latin typeface="Berlin Sans FB" pitchFamily="34" charset="0"/>
              </a:rPr>
            </a:br>
            <a:r>
              <a:rPr lang="en-US" sz="2000" dirty="0" smtClean="0">
                <a:solidFill>
                  <a:schemeClr val="bg2">
                    <a:lumMod val="25000"/>
                  </a:schemeClr>
                </a:solidFill>
                <a:latin typeface="Berlin Sans FB" pitchFamily="34" charset="0"/>
              </a:rPr>
              <a:t>As a person could want to be.</a:t>
            </a:r>
            <a:br>
              <a:rPr lang="en-US" sz="2000" dirty="0" smtClean="0">
                <a:solidFill>
                  <a:schemeClr val="bg2">
                    <a:lumMod val="25000"/>
                  </a:schemeClr>
                </a:solidFill>
                <a:latin typeface="Berlin Sans FB" pitchFamily="34" charset="0"/>
              </a:rPr>
            </a:br>
            <a:r>
              <a:rPr lang="en-US" sz="2000" dirty="0" smtClean="0">
                <a:solidFill>
                  <a:schemeClr val="bg2">
                    <a:lumMod val="25000"/>
                  </a:schemeClr>
                </a:solidFill>
                <a:latin typeface="Berlin Sans FB" pitchFamily="34" charset="0"/>
              </a:rPr>
              <a:t>There's nothing too hard for me to do,</a:t>
            </a:r>
            <a:br>
              <a:rPr lang="en-US" sz="2000" dirty="0" smtClean="0">
                <a:solidFill>
                  <a:schemeClr val="bg2">
                    <a:lumMod val="25000"/>
                  </a:schemeClr>
                </a:solidFill>
                <a:latin typeface="Berlin Sans FB" pitchFamily="34" charset="0"/>
              </a:rPr>
            </a:br>
            <a:r>
              <a:rPr lang="en-US" sz="2000" dirty="0" smtClean="0">
                <a:solidFill>
                  <a:schemeClr val="bg2">
                    <a:lumMod val="25000"/>
                  </a:schemeClr>
                </a:solidFill>
                <a:latin typeface="Berlin Sans FB" pitchFamily="34" charset="0"/>
              </a:rPr>
              <a:t>There's no place I can't explore</a:t>
            </a:r>
            <a:br>
              <a:rPr lang="en-US" sz="2000" dirty="0" smtClean="0">
                <a:solidFill>
                  <a:schemeClr val="bg2">
                    <a:lumMod val="25000"/>
                  </a:schemeClr>
                </a:solidFill>
                <a:latin typeface="Berlin Sans FB" pitchFamily="34" charset="0"/>
              </a:rPr>
            </a:br>
            <a:r>
              <a:rPr lang="en-US" sz="2000" dirty="0" smtClean="0">
                <a:solidFill>
                  <a:schemeClr val="bg2">
                    <a:lumMod val="25000"/>
                  </a:schemeClr>
                </a:solidFill>
                <a:latin typeface="Berlin Sans FB" pitchFamily="34" charset="0"/>
              </a:rPr>
              <a:t>Because everything can happen</a:t>
            </a:r>
            <a:br>
              <a:rPr lang="en-US" sz="2000" dirty="0" smtClean="0">
                <a:solidFill>
                  <a:schemeClr val="bg2">
                    <a:lumMod val="25000"/>
                  </a:schemeClr>
                </a:solidFill>
                <a:latin typeface="Berlin Sans FB" pitchFamily="34" charset="0"/>
              </a:rPr>
            </a:br>
            <a:r>
              <a:rPr lang="en-US" sz="2000" dirty="0" smtClean="0">
                <a:solidFill>
                  <a:schemeClr val="bg2">
                    <a:lumMod val="25000"/>
                  </a:schemeClr>
                </a:solidFill>
                <a:latin typeface="Berlin Sans FB" pitchFamily="34" charset="0"/>
              </a:rPr>
              <a:t>On the other side of the door.</a:t>
            </a:r>
            <a:br>
              <a:rPr lang="en-US" sz="2000" dirty="0" smtClean="0">
                <a:solidFill>
                  <a:schemeClr val="bg2">
                    <a:lumMod val="25000"/>
                  </a:schemeClr>
                </a:solidFill>
                <a:latin typeface="Berlin Sans FB" pitchFamily="34" charset="0"/>
              </a:rPr>
            </a:br>
            <a:r>
              <a:rPr lang="en-US" sz="2000" dirty="0" smtClean="0">
                <a:solidFill>
                  <a:schemeClr val="bg2">
                    <a:lumMod val="25000"/>
                  </a:schemeClr>
                </a:solidFill>
                <a:latin typeface="Berlin Sans FB" pitchFamily="34" charset="0"/>
              </a:rPr>
              <a:t/>
            </a:r>
            <a:br>
              <a:rPr lang="en-US" sz="2000" dirty="0" smtClean="0">
                <a:solidFill>
                  <a:schemeClr val="bg2">
                    <a:lumMod val="25000"/>
                  </a:schemeClr>
                </a:solidFill>
                <a:latin typeface="Berlin Sans FB" pitchFamily="34" charset="0"/>
              </a:rPr>
            </a:br>
            <a:r>
              <a:rPr lang="en-US" sz="2000" dirty="0" smtClean="0">
                <a:solidFill>
                  <a:schemeClr val="bg2">
                    <a:lumMod val="25000"/>
                  </a:schemeClr>
                </a:solidFill>
                <a:latin typeface="Berlin Sans FB" pitchFamily="34" charset="0"/>
              </a:rPr>
              <a:t>On the other side of the door</a:t>
            </a:r>
            <a:br>
              <a:rPr lang="en-US" sz="2000" dirty="0" smtClean="0">
                <a:solidFill>
                  <a:schemeClr val="bg2">
                    <a:lumMod val="25000"/>
                  </a:schemeClr>
                </a:solidFill>
                <a:latin typeface="Berlin Sans FB" pitchFamily="34" charset="0"/>
              </a:rPr>
            </a:br>
            <a:r>
              <a:rPr lang="en-US" sz="2000" dirty="0" smtClean="0">
                <a:solidFill>
                  <a:schemeClr val="bg2">
                    <a:lumMod val="25000"/>
                  </a:schemeClr>
                </a:solidFill>
                <a:latin typeface="Berlin Sans FB" pitchFamily="34" charset="0"/>
              </a:rPr>
              <a:t>I don't have to go alone.</a:t>
            </a:r>
            <a:br>
              <a:rPr lang="en-US" sz="2000" dirty="0" smtClean="0">
                <a:solidFill>
                  <a:schemeClr val="bg2">
                    <a:lumMod val="25000"/>
                  </a:schemeClr>
                </a:solidFill>
                <a:latin typeface="Berlin Sans FB" pitchFamily="34" charset="0"/>
              </a:rPr>
            </a:br>
            <a:r>
              <a:rPr lang="en-US" sz="2000" dirty="0" smtClean="0">
                <a:solidFill>
                  <a:schemeClr val="bg2">
                    <a:lumMod val="25000"/>
                  </a:schemeClr>
                </a:solidFill>
                <a:latin typeface="Berlin Sans FB" pitchFamily="34" charset="0"/>
              </a:rPr>
              <a:t>If you come, too, we can sail tall ships</a:t>
            </a:r>
            <a:br>
              <a:rPr lang="en-US" sz="2000" dirty="0" smtClean="0">
                <a:solidFill>
                  <a:schemeClr val="bg2">
                    <a:lumMod val="25000"/>
                  </a:schemeClr>
                </a:solidFill>
                <a:latin typeface="Berlin Sans FB" pitchFamily="34" charset="0"/>
              </a:rPr>
            </a:br>
            <a:r>
              <a:rPr lang="en-US" sz="2000" dirty="0" smtClean="0">
                <a:solidFill>
                  <a:schemeClr val="bg2">
                    <a:lumMod val="25000"/>
                  </a:schemeClr>
                </a:solidFill>
                <a:latin typeface="Berlin Sans FB" pitchFamily="34" charset="0"/>
              </a:rPr>
              <a:t>And fly where the wind has flown.</a:t>
            </a:r>
            <a:br>
              <a:rPr lang="en-US" sz="2000" dirty="0" smtClean="0">
                <a:solidFill>
                  <a:schemeClr val="bg2">
                    <a:lumMod val="25000"/>
                  </a:schemeClr>
                </a:solidFill>
                <a:latin typeface="Berlin Sans FB" pitchFamily="34" charset="0"/>
              </a:rPr>
            </a:br>
            <a:r>
              <a:rPr lang="en-US" sz="2000" dirty="0" smtClean="0">
                <a:solidFill>
                  <a:schemeClr val="bg2">
                    <a:lumMod val="25000"/>
                  </a:schemeClr>
                </a:solidFill>
                <a:latin typeface="Berlin Sans FB" pitchFamily="34" charset="0"/>
              </a:rPr>
              <a:t>And wherever we go, it is almost sure</a:t>
            </a:r>
            <a:br>
              <a:rPr lang="en-US" sz="2000" dirty="0" smtClean="0">
                <a:solidFill>
                  <a:schemeClr val="bg2">
                    <a:lumMod val="25000"/>
                  </a:schemeClr>
                </a:solidFill>
                <a:latin typeface="Berlin Sans FB" pitchFamily="34" charset="0"/>
              </a:rPr>
            </a:br>
            <a:r>
              <a:rPr lang="en-US" sz="2000" dirty="0" smtClean="0">
                <a:solidFill>
                  <a:schemeClr val="bg2">
                    <a:lumMod val="25000"/>
                  </a:schemeClr>
                </a:solidFill>
                <a:latin typeface="Berlin Sans FB" pitchFamily="34" charset="0"/>
              </a:rPr>
              <a:t>We'll find what we are looking for</a:t>
            </a:r>
            <a:br>
              <a:rPr lang="en-US" sz="2000" dirty="0" smtClean="0">
                <a:solidFill>
                  <a:schemeClr val="bg2">
                    <a:lumMod val="25000"/>
                  </a:schemeClr>
                </a:solidFill>
                <a:latin typeface="Berlin Sans FB" pitchFamily="34" charset="0"/>
              </a:rPr>
            </a:br>
            <a:r>
              <a:rPr lang="en-US" sz="2000" dirty="0" smtClean="0">
                <a:solidFill>
                  <a:schemeClr val="bg2">
                    <a:lumMod val="25000"/>
                  </a:schemeClr>
                </a:solidFill>
                <a:latin typeface="Berlin Sans FB" pitchFamily="34" charset="0"/>
              </a:rPr>
              <a:t>Because everything can happen</a:t>
            </a:r>
            <a:br>
              <a:rPr lang="en-US" sz="2000" dirty="0" smtClean="0">
                <a:solidFill>
                  <a:schemeClr val="bg2">
                    <a:lumMod val="25000"/>
                  </a:schemeClr>
                </a:solidFill>
                <a:latin typeface="Berlin Sans FB" pitchFamily="34" charset="0"/>
              </a:rPr>
            </a:br>
            <a:r>
              <a:rPr lang="en-US" sz="2000" dirty="0" smtClean="0">
                <a:solidFill>
                  <a:schemeClr val="bg2">
                    <a:lumMod val="25000"/>
                  </a:schemeClr>
                </a:solidFill>
                <a:latin typeface="Berlin Sans FB" pitchFamily="34" charset="0"/>
              </a:rPr>
              <a:t>On the other side of the door.</a:t>
            </a:r>
            <a:br>
              <a:rPr lang="en-US" sz="2000" dirty="0" smtClean="0">
                <a:solidFill>
                  <a:schemeClr val="bg2">
                    <a:lumMod val="25000"/>
                  </a:schemeClr>
                </a:solidFill>
                <a:latin typeface="Berlin Sans FB" pitchFamily="34" charset="0"/>
              </a:rPr>
            </a:br>
            <a:r>
              <a:rPr lang="en-US" sz="2000" dirty="0" smtClean="0">
                <a:solidFill>
                  <a:schemeClr val="bg2">
                    <a:lumMod val="25000"/>
                  </a:schemeClr>
                </a:solidFill>
                <a:latin typeface="Berlin Sans FB" pitchFamily="34" charset="0"/>
              </a:rPr>
              <a:t/>
            </a:r>
            <a:br>
              <a:rPr lang="en-US" sz="2000" dirty="0" smtClean="0">
                <a:solidFill>
                  <a:schemeClr val="bg2">
                    <a:lumMod val="25000"/>
                  </a:schemeClr>
                </a:solidFill>
                <a:latin typeface="Berlin Sans FB" pitchFamily="34" charset="0"/>
              </a:rPr>
            </a:br>
            <a:r>
              <a:rPr lang="en-US" sz="2000" dirty="0" smtClean="0">
                <a:solidFill>
                  <a:schemeClr val="bg2">
                    <a:lumMod val="25000"/>
                  </a:schemeClr>
                </a:solidFill>
                <a:latin typeface="Berlin Sans FB" pitchFamily="34" charset="0"/>
              </a:rPr>
              <a:t>-Jeff Moss</a:t>
            </a:r>
            <a:endParaRPr lang="en-US" sz="2000" dirty="0">
              <a:solidFill>
                <a:schemeClr val="bg2">
                  <a:lumMod val="25000"/>
                </a:schemeClr>
              </a:solidFill>
              <a:latin typeface="Berlin Sans FB" pitchFamily="34" charset="0"/>
            </a:endParaRPr>
          </a:p>
        </p:txBody>
      </p:sp>
      <p:pic>
        <p:nvPicPr>
          <p:cNvPr id="7170" name="Picture 2" descr="http://bloggingexperiments.files.wordpress.com/2008/11/door-to-imagination.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553200" y="2362200"/>
            <a:ext cx="2438399" cy="25908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4721101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ptbackgrounds.net/uploads/school-supplies-yellow-backgrounds-wallpapers.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152400" y="609600"/>
            <a:ext cx="8686800" cy="2590800"/>
          </a:xfrm>
        </p:spPr>
        <p:txBody>
          <a:bodyPr/>
          <a:lstStyle/>
          <a:p>
            <a:r>
              <a:rPr lang="en-CA" sz="6000" dirty="0" smtClean="0">
                <a:solidFill>
                  <a:schemeClr val="tx1"/>
                </a:solidFill>
                <a:latin typeface="Berlin Sans FB Demi" pitchFamily="34" charset="0"/>
              </a:rPr>
              <a:t>Thank you for coming! We look forward to working with you this year!</a:t>
            </a:r>
            <a:endParaRPr lang="en-CA" sz="6000" dirty="0">
              <a:solidFill>
                <a:schemeClr val="tx1"/>
              </a:solidFill>
              <a:latin typeface="Berlin Sans FB Demi"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http://img.docstoccdn.com/thumb/orig/423690.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4414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1143000" y="609600"/>
            <a:ext cx="7010400" cy="4953000"/>
          </a:xfrm>
        </p:spPr>
        <p:txBody>
          <a:bodyPr/>
          <a:lstStyle/>
          <a:p>
            <a:r>
              <a:rPr lang="en-US" sz="2800" dirty="0" smtClean="0">
                <a:latin typeface="Berlin Sans FB" pitchFamily="34" charset="0"/>
              </a:rPr>
              <a:t/>
            </a:r>
            <a:br>
              <a:rPr lang="en-US" sz="2800" dirty="0" smtClean="0">
                <a:latin typeface="Berlin Sans FB" pitchFamily="34" charset="0"/>
              </a:rPr>
            </a:br>
            <a:r>
              <a:rPr lang="en-US" sz="2800" dirty="0">
                <a:latin typeface="Berlin Sans FB" pitchFamily="34" charset="0"/>
              </a:rPr>
              <a:t/>
            </a:r>
            <a:br>
              <a:rPr lang="en-US" sz="2800" dirty="0">
                <a:latin typeface="Berlin Sans FB" pitchFamily="34" charset="0"/>
              </a:rPr>
            </a:br>
            <a:r>
              <a:rPr lang="en-US" sz="2800" dirty="0" smtClean="0">
                <a:latin typeface="Berlin Sans FB" pitchFamily="34" charset="0"/>
              </a:rPr>
              <a:t/>
            </a:r>
            <a:br>
              <a:rPr lang="en-US" sz="2800" dirty="0" smtClean="0">
                <a:latin typeface="Berlin Sans FB" pitchFamily="34" charset="0"/>
              </a:rPr>
            </a:br>
            <a:r>
              <a:rPr lang="en-US" sz="2800" dirty="0">
                <a:latin typeface="Berlin Sans FB" pitchFamily="34" charset="0"/>
              </a:rPr>
              <a:t/>
            </a:r>
            <a:br>
              <a:rPr lang="en-US" sz="2800" dirty="0">
                <a:latin typeface="Berlin Sans FB" pitchFamily="34" charset="0"/>
              </a:rPr>
            </a:br>
            <a:r>
              <a:rPr lang="en-US" sz="2800" dirty="0" smtClean="0">
                <a:latin typeface="Berlin Sans FB" pitchFamily="34" charset="0"/>
              </a:rPr>
              <a:t/>
            </a:r>
            <a:br>
              <a:rPr lang="en-US" sz="2800" dirty="0" smtClean="0">
                <a:latin typeface="Berlin Sans FB" pitchFamily="34" charset="0"/>
              </a:rPr>
            </a:br>
            <a:r>
              <a:rPr lang="en-US" sz="2800" dirty="0" smtClean="0">
                <a:solidFill>
                  <a:srgbClr val="7030A0"/>
                </a:solidFill>
                <a:latin typeface="Berlin Sans FB" pitchFamily="34" charset="0"/>
              </a:rPr>
              <a:t>Be sure to subscribe to our classroom website and/or Twitter account. </a:t>
            </a:r>
            <a:r>
              <a:rPr lang="en-US" sz="2800" dirty="0">
                <a:latin typeface="Berlin Sans FB" pitchFamily="34" charset="0"/>
              </a:rPr>
              <a:t/>
            </a:r>
            <a:br>
              <a:rPr lang="en-US" sz="2800" dirty="0">
                <a:latin typeface="Berlin Sans FB" pitchFamily="34" charset="0"/>
              </a:rPr>
            </a:br>
            <a:r>
              <a:rPr lang="en-US" sz="3200" dirty="0">
                <a:latin typeface="Berlin Sans FB" pitchFamily="34" charset="0"/>
              </a:rPr>
              <a:t/>
            </a:r>
            <a:br>
              <a:rPr lang="en-US" sz="3200" dirty="0">
                <a:latin typeface="Berlin Sans FB" pitchFamily="34" charset="0"/>
              </a:rPr>
            </a:br>
            <a:r>
              <a:rPr lang="en-US" sz="3200" dirty="0" smtClean="0">
                <a:latin typeface="Berlin Sans FB" pitchFamily="34" charset="0"/>
              </a:rPr>
              <a:t>Please see your child’s teacher for the exact address</a:t>
            </a:r>
            <a:r>
              <a:rPr lang="en-US" sz="2800" dirty="0">
                <a:latin typeface="Berlin Sans FB" pitchFamily="34" charset="0"/>
              </a:rPr>
              <a:t/>
            </a:r>
            <a:br>
              <a:rPr lang="en-US" sz="2800" dirty="0">
                <a:latin typeface="Berlin Sans FB" pitchFamily="34" charset="0"/>
              </a:rPr>
            </a:br>
            <a:r>
              <a:rPr lang="en-US" sz="2800" dirty="0" smtClean="0">
                <a:latin typeface="Berlin Sans FB" pitchFamily="34" charset="0"/>
              </a:rPr>
              <a:t/>
            </a:r>
            <a:br>
              <a:rPr lang="en-US" sz="2800" dirty="0" smtClean="0">
                <a:latin typeface="Berlin Sans FB" pitchFamily="34" charset="0"/>
              </a:rPr>
            </a:br>
            <a:r>
              <a:rPr lang="en-US" sz="2800" dirty="0">
                <a:latin typeface="Berlin Sans FB" pitchFamily="34" charset="0"/>
              </a:rPr>
              <a:t/>
            </a:r>
            <a:br>
              <a:rPr lang="en-US" sz="2800" dirty="0">
                <a:latin typeface="Berlin Sans FB" pitchFamily="34" charset="0"/>
              </a:rPr>
            </a:br>
            <a:r>
              <a:rPr lang="en-US" sz="2800" dirty="0" smtClean="0">
                <a:latin typeface="Berlin Sans FB" pitchFamily="34" charset="0"/>
              </a:rPr>
              <a:t/>
            </a:r>
            <a:br>
              <a:rPr lang="en-US" sz="2800" dirty="0" smtClean="0">
                <a:latin typeface="Berlin Sans FB" pitchFamily="34" charset="0"/>
              </a:rPr>
            </a:br>
            <a:endParaRPr lang="en-US" sz="2800" dirty="0">
              <a:latin typeface="Berlin Sans FB" pitchFamily="34" charset="0"/>
            </a:endParaRPr>
          </a:p>
        </p:txBody>
      </p:sp>
    </p:spTree>
    <p:extLst>
      <p:ext uri="{BB962C8B-B14F-4D97-AF65-F5344CB8AC3E}">
        <p14:creationId xmlns="" xmlns:p14="http://schemas.microsoft.com/office/powerpoint/2010/main" val="2456280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0F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4636"/>
            <a:ext cx="7772400" cy="1143000"/>
          </a:xfrm>
        </p:spPr>
        <p:txBody>
          <a:bodyPr/>
          <a:lstStyle/>
          <a:p>
            <a:r>
              <a:rPr lang="en-US" dirty="0" smtClean="0">
                <a:solidFill>
                  <a:srgbClr val="FF0000"/>
                </a:solidFill>
                <a:latin typeface="Berlin Sans FB Demi" pitchFamily="34" charset="0"/>
              </a:rPr>
              <a:t>The Kindergarten Team</a:t>
            </a:r>
            <a:endParaRPr lang="en-US" dirty="0">
              <a:solidFill>
                <a:srgbClr val="FF0000"/>
              </a:solidFill>
              <a:latin typeface="Berlin Sans FB Demi" pitchFamily="34" charset="0"/>
            </a:endParaRPr>
          </a:p>
        </p:txBody>
      </p:sp>
      <p:sp>
        <p:nvSpPr>
          <p:cNvPr id="3" name="Content Placeholder 2"/>
          <p:cNvSpPr>
            <a:spLocks noGrp="1"/>
          </p:cNvSpPr>
          <p:nvPr>
            <p:ph sz="half" idx="1"/>
          </p:nvPr>
        </p:nvSpPr>
        <p:spPr>
          <a:xfrm>
            <a:off x="1289050" y="1143000"/>
            <a:ext cx="7016750" cy="4724400"/>
          </a:xfrm>
        </p:spPr>
        <p:txBody>
          <a:bodyPr/>
          <a:lstStyle/>
          <a:p>
            <a:pPr>
              <a:buNone/>
            </a:pPr>
            <a:r>
              <a:rPr lang="en-CA" sz="2400" b="1" dirty="0" smtClean="0">
                <a:solidFill>
                  <a:schemeClr val="accent1">
                    <a:lumMod val="50000"/>
                  </a:schemeClr>
                </a:solidFill>
                <a:latin typeface="Berlin Sans FB" pitchFamily="34" charset="0"/>
              </a:rPr>
              <a:t>    </a:t>
            </a:r>
            <a:r>
              <a:rPr lang="en-CA" sz="2400" dirty="0" smtClean="0">
                <a:solidFill>
                  <a:srgbClr val="00B050"/>
                </a:solidFill>
                <a:latin typeface="Berlin Sans FB" pitchFamily="34" charset="0"/>
              </a:rPr>
              <a:t>Our team is made up of an English Teacher, a French Teacher and an Early Childhood Educator (ECE). In our classroom you will see that the kindergarten team:</a:t>
            </a:r>
            <a:endParaRPr lang="en-CA" sz="1800" dirty="0" smtClean="0">
              <a:solidFill>
                <a:srgbClr val="00B050"/>
              </a:solidFill>
              <a:latin typeface="Berlin Sans FB" pitchFamily="34" charset="0"/>
            </a:endParaRPr>
          </a:p>
          <a:p>
            <a:endParaRPr lang="en-CA" sz="1800" dirty="0" smtClean="0">
              <a:solidFill>
                <a:srgbClr val="00B050"/>
              </a:solidFill>
              <a:latin typeface="Berlin Sans FB" pitchFamily="34" charset="0"/>
            </a:endParaRPr>
          </a:p>
          <a:p>
            <a:r>
              <a:rPr lang="en-CA" sz="2400" dirty="0" smtClean="0">
                <a:solidFill>
                  <a:srgbClr val="FF0000"/>
                </a:solidFill>
                <a:latin typeface="Berlin Sans FB" pitchFamily="34" charset="0"/>
              </a:rPr>
              <a:t>Has set up a safe and welcoming classroom with many materials that promote play-based learning</a:t>
            </a:r>
          </a:p>
          <a:p>
            <a:r>
              <a:rPr lang="en-CA" sz="2400" dirty="0" smtClean="0">
                <a:solidFill>
                  <a:srgbClr val="FF0000"/>
                </a:solidFill>
                <a:latin typeface="Berlin Sans FB" pitchFamily="34" charset="0"/>
              </a:rPr>
              <a:t>Encourages children to learn through play, independent problem solving and inquiry. </a:t>
            </a:r>
          </a:p>
          <a:p>
            <a:r>
              <a:rPr lang="en-CA" sz="2400" dirty="0" smtClean="0">
                <a:solidFill>
                  <a:srgbClr val="FF0000"/>
                </a:solidFill>
                <a:latin typeface="Berlin Sans FB" pitchFamily="34" charset="0"/>
              </a:rPr>
              <a:t>Documents and assesses student learning</a:t>
            </a:r>
          </a:p>
          <a:p>
            <a:r>
              <a:rPr lang="en-CA" sz="2400" dirty="0" smtClean="0">
                <a:solidFill>
                  <a:srgbClr val="FF0000"/>
                </a:solidFill>
                <a:latin typeface="Berlin Sans FB" pitchFamily="34" charset="0"/>
              </a:rPr>
              <a:t>Helps students learn to problem solve and self regulate</a:t>
            </a:r>
          </a:p>
          <a:p>
            <a:endParaRPr lang="en-CA" sz="1800" dirty="0" smtClean="0">
              <a:latin typeface="Berlin Sans FB" pitchFamily="34" charset="0"/>
            </a:endParaRPr>
          </a:p>
          <a:p>
            <a:endParaRPr lang="en-US" sz="1800" dirty="0">
              <a:latin typeface="Berlin Sans FB" pitchFamily="34" charset="0"/>
            </a:endParaRPr>
          </a:p>
        </p:txBody>
      </p:sp>
      <p:sp>
        <p:nvSpPr>
          <p:cNvPr id="5" name="AutoShape 2" descr="data:image/jpeg;base64,/9j/4AAQSkZJRgABAQAAAQABAAD/2wCEAAkGBxETEhUTEhQRFBUXGBAVEhcWFg8SFBcUFBQWFxQUFRUYHCggGBolGxUUITEhJSkrLi4uFx8zODMtNygtLisBCgoKDg0OGxAQGiskHiQsLCwyLCwvNS0sLywvLCwsLCwsLCwsLzQsLCwsLCwsLCwsNywsLCwsLCwsLCwsLCwsLP/AABEIANMA7gMBIgACEQEDEQH/xAAcAAEAAQUBAQAAAAAAAAAAAAAAAQMEBQYHAgj/xAA2EAACAQICCAIJAwUBAAAAAAAAAQIDEQQhBQYSMUFRYXGBkQcTIjKhscHR8BRi4RYjQlLxcv/EABoBAQACAwEAAAAAAAAAAAAAAAADBAECBQb/xAAnEQEAAgICAQMDBQEAAAAAAAAAAQIDEQQhBRIiMRNBcRQyUVKhYf/aAAwDAQACEQMRAD8A7iAAAAAAAAAAAAAAAAAAAAAAAACBcCQRcASAAAAAAAAAAAAAAAAAAAAAAAAAAAAAEAttI4+nQpyqVZKMI72/glzYliZ13K5uYzS2n8Nhl/eqwi/9d832iszm+m9fMTiHsYZOhTeW1l6ySz4/4+GfU1mnRjtp1JbTzlUcm72W/avm33K1uR/VVvyv6Q3/AEn6SbprC0W/31co+EU7vzRr9bXLSNS9qiiv2QjFeDd38TFxSqZ3UIcE27tfRHqriYrc72/1jZdrkNr2n5lXtkvPzLo3o6VWVGdWtOc5ym4rak5WhGKeSe7NvyRtxr+o8X+jpt/5bUl2cnbgjYC5jj2wv4v2QkAG6QAAAAAAAABAAkEACQQAJBAAkEACQQAJBAAhnL/SXjvWVlSUrxpJNxW7be9vqll4s6dWqKKcm7JJtvoldnDsbjPWVak3/ltT4LJy4+ZX5FtRpU5VtViv8ranaNOD5PLttFOjRV3ObUVJ3s3a9r2vxS6FJyi8pSsluXtXefY8unRzs15S+BU2o+pWqYmEPdqbfaLyXJvcRo6lKvWhSv78oxsur4+Bb7EOCd+l/A6Z6OtVZUn+prq0mrUovfFPfKS4PpwzM1ick6KRbLbUfDesJQUIRhHdFKK7JWKxAOk7MdJBAAkEACQQAJBAAkEACQQAJBAAkEACQQLgSCzx2kqVFXqSUenHyMFX14wy3XfwNZtEfMpKYcl/2xMtpINQqa7QcW6cVJ2dlfiaVq16TK8cXUp4vaUZq9JSa9mSeVmlmmuHQ1nLWEn6XLrenT9Z5P8ATVoR9+dOpCCW9ylFqyXicRrYHEQdqlKrDh7UJq9uNzruitasFN+/ab96U1Zvpfguhkcdp7D04bTnGS4KNnd8iLJjjJ3tSz8K97ancT+HDEm3lG77Sv8AAyujNWcXXfsUZRX+004Rtzu9/hc39axznL+1CMeyi2l1Zd09M1lvafdIjrxY+8oo8VaJ90rfVfUWlh5Rq1ZetqrNLdTjLmlvb6vyNxMPg9OwllNbL6bvuZeEk807roW61isahYrijFGojT0CAbNkggASCABIIAEggASCABIIAEggASCAAMHp7TLp/wBulZ1OL4R79TJaTxapU5TbSsvxnLdKawxza4t2XF/ukaZMlaRuVvicW+e+qwyOJwanedeo3fN5mMr0MFZ+1Pw/k1nHadnO9mesDQ9a1eTt+fngc62f1z7Yetw+Jtir6slpj8Mts4NPKVdPvTs+6sYvTGhIYlKUa8I1IP2JTUs+jcUzc9G6u4eUbySk7JZ8jziNUKT3ScXwtbIkjHkj3dK18vFmZpMzDDYHRU4w23sSnZbSpyUk3xtezseIJwtLFTbavs04Wdr85br9ivV0NWp22ZXRd4fQUqqTlK3PdczFrz1rti+LFHum+4/1Sw+skYx2acIJcm7soYnTG3nZp/tb+RstPVzDpZqN8s9xrmseiaMVenJdkzTLXLFdzKTi/o739Nazv+VrR03Ug82/ubpqxrMnk33X1RyyrVayefzR6w2LlTkmt63cOOaIcPKtSdT8LHO8Tjy03XqX0RCaaTW57j0ajqPp9VoKLfbo+KNuOvFomNw8Tlx2x3mtvmEggGUaQQAJBAAkEACQQAJBAAkEAAAAOeelPTDio0Yvf7UuxyXF4pye82X0iY5zxdTkml5Gj163tcv+HN5G73ev8NFcVImV8qnbJeZkMPpKSWSeWeXC3/TX1XuXeGqu+fJleKzD0E8itq9ttwOslSmvdXO13msrfMzENecvdi3y655XOd+vb3vwLvCRTzv587XZJGa8dRKtbh8a/vvXtulPWhyt7Cz4Z+RkI600403krreaOpO18y3xMbZ8Lvz3mfr3hiPH8fJOtaZjSenq1RNxnJJ8Fl4GHhi6nGT8cyhCo0Vq28gteZ7dHDgpi9kRGmQ99X3v58yyqcNq/XxK2ArxWXHP5FOpBSfTO7+IvG+4aWjUspqhpeVCvG79mTjfo+DO9YWspwjJcUmfM+2lnxz/AIsd39H+kPW4SLe9W+Kv87l7h3nU1l4/z3HiJjLH3bOCAXnnEggASCABIIAAAAAAAAAAiTyJPNTc+zA4LrfgpOrOaV7y+jz+BoVdtylf84HW9MUvbmv3M55pXR3tyff+Cpkx97h6LhZ/bqWDjKxe05NSzyaVvIx6TTK9B5kM17dKuSfTKvCZd4TEcCxWTsr7rff4lejTS3t36EfpW4zaiImWQWIJr1Lq3j+eZb2jbe7lagopPi2mlfqaWidLOHJX1dypU39ytiKpZSlmTiJ7vH5mkV6WLZ9WhWhWzLmjUdvzf+XMdTV8/wAuZTCUnnf7+RJSu0WXNMV2tppc7s676H6v9mceTVumSdviczWAu72Or+jPDqEJJL8yLWCurPO+YyxbDr/reQEC68sAAAAAAAAkEACQQAJBAAkhgAcx1gw9qku7802aHpSl7bOta34K0tq2Tz+5zTTlG0maWh0uLdrOJwykmkv+mElGUbrl9engbNEtcThFJ33MhtR0qZetMOqkuXxKu0+Kty+hkFgkpXtd9SosIrcCOarOO7HbTVro90arvkuxeywt73zyvfoelhskreJr9NPXNG96WsXfy4lJUnK7MnKhm7X4Xz+ZCwme9+dzScazGau/hj8LSv8AQz+DpWRRpYWKWRkcNDI2rXTTLkmY0uKUM7HUtRqGzSb7I55gaDbT4s6zoDDbFCC4tXfiWscfd57yWXdfSyJJAJnGSCABIIAEggASAAAAAAAAAALLSuEVSDXLNHKNasC4y/PM7Gafrvoq8fWRXc1t8LPFvq8RLkNSLuyjOBlMTRzLNwItu3XGpRp53u12GbVs/qXSp5LwsNk02tRjhbxpZPyzPWxZc7W8LfnxKlrHvZ+5iW9axKjCG981+diZU7ffuV1FW4fUlx7/AENUkRpTauZHCUd1uhZxSM7ozDN8OQiNy0y3itZlntVtGOpUV9yzfbidHirGL1f0d6qmrr2nm+nJGVLdY1DynIy/UvsABsgAAAAAAAAAAAAAAAAAAAKWJoqcXGW5qxVIYHG9a9FujVkuFzWWzsOveifXUXKK9uKeXOP3OJ4mpZ9siveNS9Bwc8ZKd/MLv1i+dxKojG+vKn6hczSXVpHqXSn/ADwKsKm4xjrrmVIYlGJ7bUrpkNv6HqVXh+XLGNZHv1yZhtrpkqTu14czpGpGiL2qyXsr3Vzlz8DTNS9CzxVXdaEc5S4Jfc7Nh6EYRUYqySSSJsVfu4Hk+V39OqoSQSTuKAAAAAAAAAAACABIIAEggASCABJDAAxOl29l2ONa46CqObqUY3vnKK394/Y7piaKkjA43QyfAxNYlLiy2xW3V831K002pXi1vTVn5Mq0Yzn7ilLny8ztmO1XhP3oRl3SZZ/0slkopLklZEH0dz3Lqx5ea19te3I3gK3Jeb+x5cKkfeTS58PNbjrb1UfI8/0t0NpwxrqUePy+aLbtETDkvr2bLqvq/VxM47V4QyvJp3f/AJXF9TdaGqNNS2vVwvz2Vc2fQ+htl7jFcOvmUnI8xN66x10zegdH0qFJU6UdmK82+bfFmTKdGFkVCdxpmZnchJADCQQAJBAAkEACQQAJAAAAAAAAAAAAAQQ4I9ACi6C5Efp1yK4Ao/p1yPLw0eRcAC2WFjyKsKaRUAEEgAAAAAAAAAAAAAAAAAAAAAAAAAAAAAAAAAAAAAAAAAAAAAAAAAAAAAAEAAAAAAAAAAAAAAAAAAAAAAAAAAAAAAAAAAAAAAAA/9k="/>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eg;base64,/9j/4AAQSkZJRgABAQAAAQABAAD/2wCEAAkGBxETEhUTEhQRFBUXGBAVEhcWFg8SFBcUFBQWFxQUFRUYHCggGBolGxUUITEhJSkrLi4uFx8zODMtNygtLisBCgoKDg0OGxAQGiskHiQsLCwyLCwvNS0sLywvLCwsLCwsLCwsLzQsLCwsLCwsLCwsNywsLCwsLCwsLCwsLCwsLP/AABEIANMA7gMBIgACEQEDEQH/xAAcAAEAAQUBAQAAAAAAAAAAAAAAAQMEBQYHAgj/xAA2EAACAQICCAIJAwUBAAAAAAAAAQIDEQQhBQYSMUFRYXGBkQcTIjKhscHR8BRi4RYjQlLxcv/EABoBAQACAwEAAAAAAAAAAAAAAAADBAECBQb/xAAnEQEAAgICAQMDBQEAAAAAAAAAAQIDEQQhBRIiMRNBcRQyUVKhYf/aAAwDAQACEQMRAD8A7iAAAAAAAAAAAAAAAAAAAAAAAACBcCQRcASAAAAAAAAAAAAAAAAAAAAAAAAAAAAAEAttI4+nQpyqVZKMI72/glzYliZ13K5uYzS2n8Nhl/eqwi/9d832iszm+m9fMTiHsYZOhTeW1l6ySz4/4+GfU1mnRjtp1JbTzlUcm72W/avm33K1uR/VVvyv6Q3/AEn6SbprC0W/31co+EU7vzRr9bXLSNS9qiiv2QjFeDd38TFxSqZ3UIcE27tfRHqriYrc72/1jZdrkNr2n5lXtkvPzLo3o6VWVGdWtOc5ym4rak5WhGKeSe7NvyRtxr+o8X+jpt/5bUl2cnbgjYC5jj2wv4v2QkAG6QAAAAAAAABAAkEACQQAJBAAkEACQQAJBAAhnL/SXjvWVlSUrxpJNxW7be9vqll4s6dWqKKcm7JJtvoldnDsbjPWVak3/ltT4LJy4+ZX5FtRpU5VtViv8ranaNOD5PLttFOjRV3ObUVJ3s3a9r2vxS6FJyi8pSsluXtXefY8unRzs15S+BU2o+pWqYmEPdqbfaLyXJvcRo6lKvWhSv78oxsur4+Bb7EOCd+l/A6Z6OtVZUn+prq0mrUovfFPfKS4PpwzM1ick6KRbLbUfDesJQUIRhHdFKK7JWKxAOk7MdJBAAkEACQQAJBAAkEACQQAJBAAkEACQQLgSCzx2kqVFXqSUenHyMFX14wy3XfwNZtEfMpKYcl/2xMtpINQqa7QcW6cVJ2dlfiaVq16TK8cXUp4vaUZq9JSa9mSeVmlmmuHQ1nLWEn6XLrenT9Z5P8ATVoR9+dOpCCW9ylFqyXicRrYHEQdqlKrDh7UJq9uNzruitasFN+/ab96U1Zvpfguhkcdp7D04bTnGS4KNnd8iLJjjJ3tSz8K97ancT+HDEm3lG77Sv8AAyujNWcXXfsUZRX+004Rtzu9/hc39axznL+1CMeyi2l1Zd09M1lvafdIjrxY+8oo8VaJ90rfVfUWlh5Rq1ZetqrNLdTjLmlvb6vyNxMPg9OwllNbL6bvuZeEk807roW61isahYrijFGojT0CAbNkggASCABIIAEggASCABIIAEggASCAAMHp7TLp/wBulZ1OL4R79TJaTxapU5TbSsvxnLdKawxza4t2XF/ukaZMlaRuVvicW+e+qwyOJwanedeo3fN5mMr0MFZ+1Pw/k1nHadnO9mesDQ9a1eTt+fngc62f1z7Yetw+Jtir6slpj8Mts4NPKVdPvTs+6sYvTGhIYlKUa8I1IP2JTUs+jcUzc9G6u4eUbySk7JZ8jziNUKT3ScXwtbIkjHkj3dK18vFmZpMzDDYHRU4w23sSnZbSpyUk3xtezseIJwtLFTbavs04Wdr85br9ivV0NWp22ZXRd4fQUqqTlK3PdczFrz1rti+LFHum+4/1Sw+skYx2acIJcm7soYnTG3nZp/tb+RstPVzDpZqN8s9xrmseiaMVenJdkzTLXLFdzKTi/o739Nazv+VrR03Ug82/ubpqxrMnk33X1RyyrVayefzR6w2LlTkmt63cOOaIcPKtSdT8LHO8Tjy03XqX0RCaaTW57j0ajqPp9VoKLfbo+KNuOvFomNw8Tlx2x3mtvmEggGUaQQAJBAAkEACQQAJBAAkEAAAAOeelPTDio0Yvf7UuxyXF4pye82X0iY5zxdTkml5Gj163tcv+HN5G73ev8NFcVImV8qnbJeZkMPpKSWSeWeXC3/TX1XuXeGqu+fJleKzD0E8itq9ttwOslSmvdXO13msrfMzENecvdi3y655XOd+vb3vwLvCRTzv587XZJGa8dRKtbh8a/vvXtulPWhyt7Cz4Z+RkI600403krreaOpO18y3xMbZ8Lvz3mfr3hiPH8fJOtaZjSenq1RNxnJJ8Fl4GHhi6nGT8cyhCo0Vq28gteZ7dHDgpi9kRGmQ99X3v58yyqcNq/XxK2ArxWXHP5FOpBSfTO7+IvG+4aWjUspqhpeVCvG79mTjfo+DO9YWspwjJcUmfM+2lnxz/AIsd39H+kPW4SLe9W+Kv87l7h3nU1l4/z3HiJjLH3bOCAXnnEggASCABIIAAAAAAAAAAiTyJPNTc+zA4LrfgpOrOaV7y+jz+BoVdtylf84HW9MUvbmv3M55pXR3tyff+Cpkx97h6LhZ/bqWDjKxe05NSzyaVvIx6TTK9B5kM17dKuSfTKvCZd4TEcCxWTsr7rff4lejTS3t36EfpW4zaiImWQWIJr1Lq3j+eZb2jbe7lagopPi2mlfqaWidLOHJX1dypU39ytiKpZSlmTiJ7vH5mkV6WLZ9WhWhWzLmjUdvzf+XMdTV8/wAuZTCUnnf7+RJSu0WXNMV2tppc7s676H6v9mceTVumSdviczWAu72Or+jPDqEJJL8yLWCurPO+YyxbDr/reQEC68sAAAAAAAAkEACQQAJBAAkhgAcx1gw9qku7802aHpSl7bOta34K0tq2Tz+5zTTlG0maWh0uLdrOJwykmkv+mElGUbrl9engbNEtcThFJ33MhtR0qZetMOqkuXxKu0+Kty+hkFgkpXtd9SosIrcCOarOO7HbTVro90arvkuxeywt73zyvfoelhskreJr9NPXNG96WsXfy4lJUnK7MnKhm7X4Xz+ZCwme9+dzScazGau/hj8LSv8AQz+DpWRRpYWKWRkcNDI2rXTTLkmY0uKUM7HUtRqGzSb7I55gaDbT4s6zoDDbFCC4tXfiWscfd57yWXdfSyJJAJnGSCABIIAEggASAAAAAAAAAALLSuEVSDXLNHKNasC4y/PM7Gafrvoq8fWRXc1t8LPFvq8RLkNSLuyjOBlMTRzLNwItu3XGpRp53u12GbVs/qXSp5LwsNk02tRjhbxpZPyzPWxZc7W8LfnxKlrHvZ+5iW9axKjCG981+diZU7ffuV1FW4fUlx7/AENUkRpTauZHCUd1uhZxSM7ozDN8OQiNy0y3itZlntVtGOpUV9yzfbidHirGL1f0d6qmrr2nm+nJGVLdY1DynIy/UvsABsgAAAAAAAAAAAAAAAAAAAKWJoqcXGW5qxVIYHG9a9FujVkuFzWWzsOveifXUXKK9uKeXOP3OJ4mpZ9siveNS9Bwc8ZKd/MLv1i+dxKojG+vKn6hczSXVpHqXSn/ADwKsKm4xjrrmVIYlGJ7bUrpkNv6HqVXh+XLGNZHv1yZhtrpkqTu14czpGpGiL2qyXsr3Vzlz8DTNS9CzxVXdaEc5S4Jfc7Nh6EYRUYqySSSJsVfu4Hk+V39OqoSQSTuKAAAAAAAAAAACABIIAEggASCABJDAAxOl29l2ONa46CqObqUY3vnKK394/Y7piaKkjA43QyfAxNYlLiy2xW3V831K002pXi1vTVn5Mq0Yzn7ilLny8ztmO1XhP3oRl3SZZ/0slkopLklZEH0dz3Lqx5ea19te3I3gK3Jeb+x5cKkfeTS58PNbjrb1UfI8/0t0NpwxrqUePy+aLbtETDkvr2bLqvq/VxM47V4QyvJp3f/AJXF9TdaGqNNS2vVwvz2Vc2fQ+htl7jFcOvmUnI8xN66x10zegdH0qFJU6UdmK82+bfFmTKdGFkVCdxpmZnchJADCQQAJBAAkEACQQAJAAAAAAAAAAAAAQQ4I9ACi6C5Efp1yK4Ao/p1yPLw0eRcAC2WFjyKsKaRUAEEgAAAAAAAAAAAAAAAAAAAAAAAAAAAAAAAAAAAAAAAAAAAAAAAAAAAAAAEAAAAAAAAAAAAAAAAAAAAAAAAAAAAAAAAAAAAAAAA/9k="/>
          <p:cNvSpPr>
            <a:spLocks noChangeAspect="1" noChangeArrowheads="1"/>
          </p:cNvSpPr>
          <p:nvPr/>
        </p:nvSpPr>
        <p:spPr bwMode="auto">
          <a:xfrm>
            <a:off x="155575" y="-960438"/>
            <a:ext cx="2266950" cy="2009776"/>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data:image/jpeg;base64,/9j/4AAQSkZJRgABAQAAAQABAAD/2wCEAAkGBxETEhUTEhQRFBUXGBAVEhcWFg8SFBcUFBQWFxQUFRUYHCggGBolGxUUITEhJSkrLi4uFx8zODMtNygtLisBCgoKDg0OGxAQGiskHiQsLCwyLCwvNS0sLywvLCwsLCwsLCwsLzQsLCwsLCwsLCwsNywsLCwsLCwsLCwsLCwsLP/AABEIANMA7gMBIgACEQEDEQH/xAAcAAEAAQUBAQAAAAAAAAAAAAAAAQMEBQYHAgj/xAA2EAACAQICCAIJAwUBAAAAAAAAAQIDEQQhBQYSMUFRYXGBkQcTIjKhscHR8BRi4RYjQlLxcv/EABoBAQACAwEAAAAAAAAAAAAAAAADBAECBQb/xAAnEQEAAgICAQMDBQEAAAAAAAAAAQIDEQQhBRIiMRNBcRQyUVKhYf/aAAwDAQACEQMRAD8A7iAAAAAAAAAAAAAAAAAAAAAAAACBcCQRcASAAAAAAAAAAAAAAAAAAAAAAAAAAAAAEAttI4+nQpyqVZKMI72/glzYliZ13K5uYzS2n8Nhl/eqwi/9d832iszm+m9fMTiHsYZOhTeW1l6ySz4/4+GfU1mnRjtp1JbTzlUcm72W/avm33K1uR/VVvyv6Q3/AEn6SbprC0W/31co+EU7vzRr9bXLSNS9qiiv2QjFeDd38TFxSqZ3UIcE27tfRHqriYrc72/1jZdrkNr2n5lXtkvPzLo3o6VWVGdWtOc5ym4rak5WhGKeSe7NvyRtxr+o8X+jpt/5bUl2cnbgjYC5jj2wv4v2QkAG6QAAAAAAAABAAkEACQQAJBAAkEACQQAJBAAhnL/SXjvWVlSUrxpJNxW7be9vqll4s6dWqKKcm7JJtvoldnDsbjPWVak3/ltT4LJy4+ZX5FtRpU5VtViv8ranaNOD5PLttFOjRV3ObUVJ3s3a9r2vxS6FJyi8pSsluXtXefY8unRzs15S+BU2o+pWqYmEPdqbfaLyXJvcRo6lKvWhSv78oxsur4+Bb7EOCd+l/A6Z6OtVZUn+prq0mrUovfFPfKS4PpwzM1ick6KRbLbUfDesJQUIRhHdFKK7JWKxAOk7MdJBAAkEACQQAJBAAkEACQQAJBAAkEACQQLgSCzx2kqVFXqSUenHyMFX14wy3XfwNZtEfMpKYcl/2xMtpINQqa7QcW6cVJ2dlfiaVq16TK8cXUp4vaUZq9JSa9mSeVmlmmuHQ1nLWEn6XLrenT9Z5P8ATVoR9+dOpCCW9ylFqyXicRrYHEQdqlKrDh7UJq9uNzruitasFN+/ab96U1Zvpfguhkcdp7D04bTnGS4KNnd8iLJjjJ3tSz8K97ancT+HDEm3lG77Sv8AAyujNWcXXfsUZRX+004Rtzu9/hc39axznL+1CMeyi2l1Zd09M1lvafdIjrxY+8oo8VaJ90rfVfUWlh5Rq1ZetqrNLdTjLmlvb6vyNxMPg9OwllNbL6bvuZeEk807roW61isahYrijFGojT0CAbNkggASCABIIAEggASCABIIAEggASCAAMHp7TLp/wBulZ1OL4R79TJaTxapU5TbSsvxnLdKawxza4t2XF/ukaZMlaRuVvicW+e+qwyOJwanedeo3fN5mMr0MFZ+1Pw/k1nHadnO9mesDQ9a1eTt+fngc62f1z7Yetw+Jtir6slpj8Mts4NPKVdPvTs+6sYvTGhIYlKUa8I1IP2JTUs+jcUzc9G6u4eUbySk7JZ8jziNUKT3ScXwtbIkjHkj3dK18vFmZpMzDDYHRU4w23sSnZbSpyUk3xtezseIJwtLFTbavs04Wdr85br9ivV0NWp22ZXRd4fQUqqTlK3PdczFrz1rti+LFHum+4/1Sw+skYx2acIJcm7soYnTG3nZp/tb+RstPVzDpZqN8s9xrmseiaMVenJdkzTLXLFdzKTi/o739Nazv+VrR03Ug82/ubpqxrMnk33X1RyyrVayefzR6w2LlTkmt63cOOaIcPKtSdT8LHO8Tjy03XqX0RCaaTW57j0ajqPp9VoKLfbo+KNuOvFomNw8Tlx2x3mtvmEggGUaQQAJBAAkEACQQAJBAAkEAAAAOeelPTDio0Yvf7UuxyXF4pye82X0iY5zxdTkml5Gj163tcv+HN5G73ev8NFcVImV8qnbJeZkMPpKSWSeWeXC3/TX1XuXeGqu+fJleKzD0E8itq9ttwOslSmvdXO13msrfMzENecvdi3y655XOd+vb3vwLvCRTzv587XZJGa8dRKtbh8a/vvXtulPWhyt7Cz4Z+RkI600403krreaOpO18y3xMbZ8Lvz3mfr3hiPH8fJOtaZjSenq1RNxnJJ8Fl4GHhi6nGT8cyhCo0Vq28gteZ7dHDgpi9kRGmQ99X3v58yyqcNq/XxK2ArxWXHP5FOpBSfTO7+IvG+4aWjUspqhpeVCvG79mTjfo+DO9YWspwjJcUmfM+2lnxz/AIsd39H+kPW4SLe9W+Kv87l7h3nU1l4/z3HiJjLH3bOCAXnnEggASCABIIAAAAAAAAAAiTyJPNTc+zA4LrfgpOrOaV7y+jz+BoVdtylf84HW9MUvbmv3M55pXR3tyff+Cpkx97h6LhZ/bqWDjKxe05NSzyaVvIx6TTK9B5kM17dKuSfTKvCZd4TEcCxWTsr7rff4lejTS3t36EfpW4zaiImWQWIJr1Lq3j+eZb2jbe7lagopPi2mlfqaWidLOHJX1dypU39ytiKpZSlmTiJ7vH5mkV6WLZ9WhWhWzLmjUdvzf+XMdTV8/wAuZTCUnnf7+RJSu0WXNMV2tppc7s676H6v9mceTVumSdviczWAu72Or+jPDqEJJL8yLWCurPO+YyxbDr/reQEC68sAAAAAAAAkEACQQAJBAAkhgAcx1gw9qku7802aHpSl7bOta34K0tq2Tz+5zTTlG0maWh0uLdrOJwykmkv+mElGUbrl9engbNEtcThFJ33MhtR0qZetMOqkuXxKu0+Kty+hkFgkpXtd9SosIrcCOarOO7HbTVro90arvkuxeywt73zyvfoelhskreJr9NPXNG96WsXfy4lJUnK7MnKhm7X4Xz+ZCwme9+dzScazGau/hj8LSv8AQz+DpWRRpYWKWRkcNDI2rXTTLkmY0uKUM7HUtRqGzSb7I55gaDbT4s6zoDDbFCC4tXfiWscfd57yWXdfSyJJAJnGSCABIIAEggASAAAAAAAAAALLSuEVSDXLNHKNasC4y/PM7Gafrvoq8fWRXc1t8LPFvq8RLkNSLuyjOBlMTRzLNwItu3XGpRp53u12GbVs/qXSp5LwsNk02tRjhbxpZPyzPWxZc7W8LfnxKlrHvZ+5iW9axKjCG981+diZU7ffuV1FW4fUlx7/AENUkRpTauZHCUd1uhZxSM7ozDN8OQiNy0y3itZlntVtGOpUV9yzfbidHirGL1f0d6qmrr2nm+nJGVLdY1DynIy/UvsABsgAAAAAAAAAAAAAAAAAAAKWJoqcXGW5qxVIYHG9a9FujVkuFzWWzsOveifXUXKK9uKeXOP3OJ4mpZ9siveNS9Bwc8ZKd/MLv1i+dxKojG+vKn6hczSXVpHqXSn/ADwKsKm4xjrrmVIYlGJ7bUrpkNv6HqVXh+XLGNZHv1yZhtrpkqTu14czpGpGiL2qyXsr3Vzlz8DTNS9CzxVXdaEc5S4Jfc7Nh6EYRUYqySSSJsVfu4Hk+V39OqoSQSTuKAAAAAAAAAAACABIIAEggASCABJDAAxOl29l2ONa46CqObqUY3vnKK394/Y7piaKkjA43QyfAxNYlLiy2xW3V831K002pXi1vTVn5Mq0Yzn7ilLny8ztmO1XhP3oRl3SZZ/0slkopLklZEH0dz3Lqx5ea19te3I3gK3Jeb+x5cKkfeTS58PNbjrb1UfI8/0t0NpwxrqUePy+aLbtETDkvr2bLqvq/VxM47V4QyvJp3f/AJXF9TdaGqNNS2vVwvz2Vc2fQ+htl7jFcOvmUnI8xN66x10zegdH0qFJU6UdmK82+bfFmTKdGFkVCdxpmZnchJADCQQAJBAAkEACQQAJAAAAAAAAAAAAAQQ4I9ACi6C5Efp1yK4Ao/p1yPLw0eRcAC2WFjyKsKaRUAEEgAAAAAAAAAAAAAAAAAAAAAAAAAAAAAAAAAAAAAAAAAAAAAAAAAAAAAAEAAAAAAAAAAAAAAAAAAAAAAAAAAAAAAAAAAAAAAAA/9k="/>
          <p:cNvSpPr>
            <a:spLocks noChangeAspect="1" noChangeArrowheads="1"/>
          </p:cNvSpPr>
          <p:nvPr/>
        </p:nvSpPr>
        <p:spPr bwMode="auto">
          <a:xfrm>
            <a:off x="307975" y="-808038"/>
            <a:ext cx="2266950" cy="2009776"/>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416" name="Picture 8" descr="http://www.clipartlord.com/wp-content/uploads/2013/05/apple5.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807035" y="5334000"/>
            <a:ext cx="1371599" cy="1524000"/>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8" descr="http://www.clipartlord.com/wp-content/uploads/2013/05/apple5.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1371600" cy="1524000"/>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8" descr="http://www.clipartlord.com/wp-content/uploads/2013/05/apple5.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848599" y="0"/>
            <a:ext cx="1378525" cy="1523999"/>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8" descr="http://www.clipartlord.com/wp-content/uploads/2013/05/apple5.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5246968"/>
            <a:ext cx="1441450" cy="161103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90458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http://www.pptbackgrounds.net/uploads/school-bus-education-backgrounds-wallpapers.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1563" y="0"/>
            <a:ext cx="9358746"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642910" y="500042"/>
            <a:ext cx="8229600" cy="685800"/>
          </a:xfrm>
        </p:spPr>
        <p:txBody>
          <a:bodyPr/>
          <a:lstStyle/>
          <a:p>
            <a:r>
              <a:rPr lang="en-US" sz="3200" dirty="0" smtClean="0">
                <a:solidFill>
                  <a:srgbClr val="002060"/>
                </a:solidFill>
                <a:latin typeface="Berlin Sans FB Demi" pitchFamily="34" charset="0"/>
              </a:rPr>
              <a:t/>
            </a:r>
            <a:br>
              <a:rPr lang="en-US" sz="3200" dirty="0" smtClean="0">
                <a:solidFill>
                  <a:srgbClr val="002060"/>
                </a:solidFill>
                <a:latin typeface="Berlin Sans FB Demi" pitchFamily="34" charset="0"/>
              </a:rPr>
            </a:br>
            <a:r>
              <a:rPr lang="en-US" sz="3200" dirty="0" smtClean="0">
                <a:solidFill>
                  <a:srgbClr val="002060"/>
                </a:solidFill>
                <a:latin typeface="Berlin Sans FB Demi" pitchFamily="34" charset="0"/>
              </a:rPr>
              <a:t>Why The Inquiry</a:t>
            </a:r>
            <a:r>
              <a:rPr lang="en-US" sz="3200" baseline="0" dirty="0" smtClean="0">
                <a:solidFill>
                  <a:srgbClr val="002060"/>
                </a:solidFill>
                <a:latin typeface="Berlin Sans FB Demi" pitchFamily="34" charset="0"/>
              </a:rPr>
              <a:t> </a:t>
            </a:r>
            <a:r>
              <a:rPr lang="en-US" sz="3200" dirty="0" smtClean="0">
                <a:solidFill>
                  <a:srgbClr val="002060"/>
                </a:solidFill>
                <a:latin typeface="Berlin Sans FB Demi" pitchFamily="34" charset="0"/>
              </a:rPr>
              <a:t>Based Model?</a:t>
            </a:r>
            <a:br>
              <a:rPr lang="en-US" sz="3200" dirty="0" smtClean="0">
                <a:solidFill>
                  <a:srgbClr val="002060"/>
                </a:solidFill>
                <a:latin typeface="Berlin Sans FB Demi" pitchFamily="34" charset="0"/>
              </a:rPr>
            </a:br>
            <a:endParaRPr lang="en-US" sz="3200" dirty="0">
              <a:solidFill>
                <a:srgbClr val="002060"/>
              </a:solidFill>
              <a:latin typeface="Berlin Sans FB Demi" pitchFamily="34" charset="0"/>
            </a:endParaRPr>
          </a:p>
        </p:txBody>
      </p:sp>
      <p:sp>
        <p:nvSpPr>
          <p:cNvPr id="6" name="TextBox 5"/>
          <p:cNvSpPr txBox="1"/>
          <p:nvPr/>
        </p:nvSpPr>
        <p:spPr>
          <a:xfrm>
            <a:off x="0" y="1643050"/>
            <a:ext cx="9144000" cy="3108543"/>
          </a:xfrm>
          <a:prstGeom prst="rect">
            <a:avLst/>
          </a:prstGeom>
          <a:noFill/>
        </p:spPr>
        <p:txBody>
          <a:bodyPr wrap="square" rtlCol="0">
            <a:spAutoFit/>
          </a:bodyPr>
          <a:lstStyle/>
          <a:p>
            <a:r>
              <a:rPr lang="en-CA" sz="2800" dirty="0" smtClean="0">
                <a:solidFill>
                  <a:srgbClr val="7030A0"/>
                </a:solidFill>
                <a:latin typeface="Berlin Sans FB" pitchFamily="34" charset="0"/>
              </a:rPr>
              <a:t>* Children are naturally curious and have an interest in </a:t>
            </a:r>
            <a:br>
              <a:rPr lang="en-CA" sz="2800" dirty="0" smtClean="0">
                <a:solidFill>
                  <a:srgbClr val="7030A0"/>
                </a:solidFill>
                <a:latin typeface="Berlin Sans FB" pitchFamily="34" charset="0"/>
              </a:rPr>
            </a:br>
            <a:r>
              <a:rPr lang="en-CA" sz="2800" dirty="0" smtClean="0">
                <a:solidFill>
                  <a:srgbClr val="7030A0"/>
                </a:solidFill>
                <a:latin typeface="Berlin Sans FB" pitchFamily="34" charset="0"/>
              </a:rPr>
              <a:t>exploring and investigating to see how things work and why </a:t>
            </a:r>
            <a:br>
              <a:rPr lang="en-CA" sz="2800" dirty="0" smtClean="0">
                <a:solidFill>
                  <a:srgbClr val="7030A0"/>
                </a:solidFill>
                <a:latin typeface="Berlin Sans FB" pitchFamily="34" charset="0"/>
              </a:rPr>
            </a:br>
            <a:r>
              <a:rPr lang="en-CA" sz="2800" dirty="0" smtClean="0">
                <a:solidFill>
                  <a:srgbClr val="7030A0"/>
                </a:solidFill>
                <a:latin typeface="Berlin Sans FB" pitchFamily="34" charset="0"/>
              </a:rPr>
              <a:t>they happen. The Full Day Early Learning Kindergarten </a:t>
            </a:r>
            <a:br>
              <a:rPr lang="en-CA" sz="2800" dirty="0" smtClean="0">
                <a:solidFill>
                  <a:srgbClr val="7030A0"/>
                </a:solidFill>
                <a:latin typeface="Berlin Sans FB" pitchFamily="34" charset="0"/>
              </a:rPr>
            </a:br>
            <a:r>
              <a:rPr lang="en-CA" sz="2800" dirty="0" smtClean="0">
                <a:solidFill>
                  <a:srgbClr val="7030A0"/>
                </a:solidFill>
                <a:latin typeface="Berlin Sans FB" pitchFamily="34" charset="0"/>
              </a:rPr>
              <a:t>program capitalizes on children's natural desire for inquiry. </a:t>
            </a:r>
            <a:br>
              <a:rPr lang="en-CA" sz="2800" dirty="0" smtClean="0">
                <a:solidFill>
                  <a:srgbClr val="7030A0"/>
                </a:solidFill>
                <a:latin typeface="Berlin Sans FB" pitchFamily="34" charset="0"/>
              </a:rPr>
            </a:br>
            <a:r>
              <a:rPr lang="en-CA" sz="2800" dirty="0" smtClean="0">
                <a:solidFill>
                  <a:srgbClr val="7030A0"/>
                </a:solidFill>
                <a:latin typeface="Berlin Sans FB" pitchFamily="34" charset="0"/>
              </a:rPr>
              <a:t>Through play, children develop the ability to self-regulate, </a:t>
            </a:r>
            <a:br>
              <a:rPr lang="en-CA" sz="2800" dirty="0" smtClean="0">
                <a:solidFill>
                  <a:srgbClr val="7030A0"/>
                </a:solidFill>
                <a:latin typeface="Berlin Sans FB" pitchFamily="34" charset="0"/>
              </a:rPr>
            </a:br>
            <a:r>
              <a:rPr lang="en-CA" sz="2800" dirty="0" smtClean="0">
                <a:solidFill>
                  <a:srgbClr val="7030A0"/>
                </a:solidFill>
                <a:latin typeface="Berlin Sans FB" pitchFamily="34" charset="0"/>
              </a:rPr>
              <a:t>communicate, negotiate, investigate and problem solve.  </a:t>
            </a:r>
          </a:p>
          <a:p>
            <a:endParaRPr lang="en-CA" sz="2800" b="1" dirty="0" smtClean="0"/>
          </a:p>
        </p:txBody>
      </p:sp>
      <p:sp>
        <p:nvSpPr>
          <p:cNvPr id="7" name="Rectangle 6"/>
          <p:cNvSpPr/>
          <p:nvPr/>
        </p:nvSpPr>
        <p:spPr>
          <a:xfrm>
            <a:off x="1142976" y="5000636"/>
            <a:ext cx="6858000" cy="1077218"/>
          </a:xfrm>
          <a:prstGeom prst="rect">
            <a:avLst/>
          </a:prstGeom>
        </p:spPr>
        <p:txBody>
          <a:bodyPr wrap="square">
            <a:spAutoFit/>
          </a:bodyPr>
          <a:lstStyle/>
          <a:p>
            <a:pPr algn="ctr"/>
            <a:r>
              <a:rPr lang="en-US" sz="3200" dirty="0" smtClean="0">
                <a:solidFill>
                  <a:srgbClr val="002060"/>
                </a:solidFill>
                <a:latin typeface="Berlin Sans FB Demi" pitchFamily="34" charset="0"/>
              </a:rPr>
              <a:t>A Kindergartener’s Job Is To Learn </a:t>
            </a:r>
          </a:p>
          <a:p>
            <a:pPr algn="ctr"/>
            <a:r>
              <a:rPr lang="en-US" sz="3200" dirty="0" smtClean="0">
                <a:solidFill>
                  <a:srgbClr val="002060"/>
                </a:solidFill>
                <a:latin typeface="Berlin Sans FB Demi" pitchFamily="34" charset="0"/>
              </a:rPr>
              <a:t>Through Play!</a:t>
            </a:r>
            <a:endParaRPr lang="en-US" sz="3200" dirty="0">
              <a:solidFill>
                <a:srgbClr val="002060"/>
              </a:solidFill>
            </a:endParaRPr>
          </a:p>
        </p:txBody>
      </p:sp>
    </p:spTree>
    <p:extLst>
      <p:ext uri="{BB962C8B-B14F-4D97-AF65-F5344CB8AC3E}">
        <p14:creationId xmlns="" xmlns:p14="http://schemas.microsoft.com/office/powerpoint/2010/main" val="3666872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http://www.pptbackgrounds.net/uploads/school-bus-education-backgrounds-wallpapers.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1563" y="0"/>
            <a:ext cx="9358746"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609600" y="0"/>
            <a:ext cx="8229600" cy="685800"/>
          </a:xfrm>
        </p:spPr>
        <p:txBody>
          <a:bodyPr/>
          <a:lstStyle/>
          <a:p>
            <a:r>
              <a:rPr lang="en-US" sz="3200" dirty="0" smtClean="0">
                <a:solidFill>
                  <a:srgbClr val="002060"/>
                </a:solidFill>
                <a:latin typeface="Berlin Sans FB Demi" pitchFamily="34" charset="0"/>
              </a:rPr>
              <a:t/>
            </a:r>
            <a:br>
              <a:rPr lang="en-US" sz="3200" dirty="0" smtClean="0">
                <a:solidFill>
                  <a:srgbClr val="002060"/>
                </a:solidFill>
                <a:latin typeface="Berlin Sans FB Demi" pitchFamily="34" charset="0"/>
              </a:rPr>
            </a:br>
            <a:r>
              <a:rPr lang="en-US" sz="3200" dirty="0" smtClean="0">
                <a:solidFill>
                  <a:srgbClr val="002060"/>
                </a:solidFill>
                <a:latin typeface="Berlin Sans FB Demi" pitchFamily="34" charset="0"/>
              </a:rPr>
              <a:t>Why The Inquiry Based Model?</a:t>
            </a:r>
            <a:br>
              <a:rPr lang="en-US" sz="3200" dirty="0" smtClean="0">
                <a:solidFill>
                  <a:srgbClr val="002060"/>
                </a:solidFill>
                <a:latin typeface="Berlin Sans FB Demi" pitchFamily="34" charset="0"/>
              </a:rPr>
            </a:br>
            <a:endParaRPr lang="en-US" sz="3200" dirty="0">
              <a:solidFill>
                <a:srgbClr val="002060"/>
              </a:solidFill>
              <a:latin typeface="Berlin Sans FB Demi" pitchFamily="34" charset="0"/>
            </a:endParaRPr>
          </a:p>
        </p:txBody>
      </p:sp>
      <p:sp>
        <p:nvSpPr>
          <p:cNvPr id="6" name="TextBox 5"/>
          <p:cNvSpPr txBox="1"/>
          <p:nvPr/>
        </p:nvSpPr>
        <p:spPr>
          <a:xfrm>
            <a:off x="0" y="1295400"/>
            <a:ext cx="9144000" cy="4293483"/>
          </a:xfrm>
          <a:prstGeom prst="rect">
            <a:avLst/>
          </a:prstGeom>
          <a:noFill/>
        </p:spPr>
        <p:txBody>
          <a:bodyPr wrap="square" rtlCol="0">
            <a:spAutoFit/>
          </a:bodyPr>
          <a:lstStyle/>
          <a:p>
            <a:r>
              <a:rPr lang="en-CA" sz="2800" dirty="0" smtClean="0">
                <a:solidFill>
                  <a:srgbClr val="7030A0"/>
                </a:solidFill>
                <a:latin typeface="Berlin Sans FB" pitchFamily="34" charset="0"/>
              </a:rPr>
              <a:t>* With the support of the Full Day Kindergarten team, the </a:t>
            </a:r>
            <a:br>
              <a:rPr lang="en-CA" sz="2800" dirty="0" smtClean="0">
                <a:solidFill>
                  <a:srgbClr val="7030A0"/>
                </a:solidFill>
                <a:latin typeface="Berlin Sans FB" pitchFamily="34" charset="0"/>
              </a:rPr>
            </a:br>
            <a:r>
              <a:rPr lang="en-CA" sz="2800" dirty="0" smtClean="0">
                <a:solidFill>
                  <a:srgbClr val="7030A0"/>
                </a:solidFill>
                <a:latin typeface="Berlin Sans FB" pitchFamily="34" charset="0"/>
              </a:rPr>
              <a:t>children's natural curiosities can be expanded and extended </a:t>
            </a:r>
            <a:br>
              <a:rPr lang="en-CA" sz="2800" dirty="0" smtClean="0">
                <a:solidFill>
                  <a:srgbClr val="7030A0"/>
                </a:solidFill>
                <a:latin typeface="Berlin Sans FB" pitchFamily="34" charset="0"/>
              </a:rPr>
            </a:br>
            <a:r>
              <a:rPr lang="en-CA" sz="2800" dirty="0" smtClean="0">
                <a:solidFill>
                  <a:srgbClr val="7030A0"/>
                </a:solidFill>
                <a:latin typeface="Berlin Sans FB" pitchFamily="34" charset="0"/>
              </a:rPr>
              <a:t>into powerful inquiries that can take place around the </a:t>
            </a:r>
            <a:br>
              <a:rPr lang="en-CA" sz="2800" dirty="0" smtClean="0">
                <a:solidFill>
                  <a:srgbClr val="7030A0"/>
                </a:solidFill>
                <a:latin typeface="Berlin Sans FB" pitchFamily="34" charset="0"/>
              </a:rPr>
            </a:br>
            <a:r>
              <a:rPr lang="en-CA" sz="2800" dirty="0" smtClean="0">
                <a:solidFill>
                  <a:srgbClr val="7030A0"/>
                </a:solidFill>
                <a:latin typeface="Berlin Sans FB" pitchFamily="34" charset="0"/>
              </a:rPr>
              <a:t>various centres in the kindergarten classroom.  When the </a:t>
            </a:r>
            <a:br>
              <a:rPr lang="en-CA" sz="2800" dirty="0" smtClean="0">
                <a:solidFill>
                  <a:srgbClr val="7030A0"/>
                </a:solidFill>
                <a:latin typeface="Berlin Sans FB" pitchFamily="34" charset="0"/>
              </a:rPr>
            </a:br>
            <a:r>
              <a:rPr lang="en-CA" sz="2800" dirty="0" smtClean="0">
                <a:solidFill>
                  <a:srgbClr val="7030A0"/>
                </a:solidFill>
                <a:latin typeface="Berlin Sans FB" pitchFamily="34" charset="0"/>
              </a:rPr>
              <a:t>children take a role in the planning and implementation of </a:t>
            </a:r>
            <a:br>
              <a:rPr lang="en-CA" sz="2800" dirty="0" smtClean="0">
                <a:solidFill>
                  <a:srgbClr val="7030A0"/>
                </a:solidFill>
                <a:latin typeface="Berlin Sans FB" pitchFamily="34" charset="0"/>
              </a:rPr>
            </a:br>
            <a:r>
              <a:rPr lang="en-CA" sz="2800" dirty="0" smtClean="0">
                <a:solidFill>
                  <a:srgbClr val="7030A0"/>
                </a:solidFill>
                <a:latin typeface="Berlin Sans FB" pitchFamily="34" charset="0"/>
              </a:rPr>
              <a:t>these authentic and meaningful inquiries, powerful learning </a:t>
            </a:r>
            <a:br>
              <a:rPr lang="en-CA" sz="2800" dirty="0" smtClean="0">
                <a:solidFill>
                  <a:srgbClr val="7030A0"/>
                </a:solidFill>
                <a:latin typeface="Berlin Sans FB" pitchFamily="34" charset="0"/>
              </a:rPr>
            </a:br>
            <a:r>
              <a:rPr lang="en-CA" sz="2800" dirty="0" smtClean="0">
                <a:solidFill>
                  <a:srgbClr val="7030A0"/>
                </a:solidFill>
                <a:latin typeface="Berlin Sans FB" pitchFamily="34" charset="0"/>
              </a:rPr>
              <a:t>occurs.</a:t>
            </a:r>
          </a:p>
          <a:p>
            <a:pPr marL="285750" indent="-285750"/>
            <a:endParaRPr lang="en-US" sz="2800" dirty="0" smtClean="0">
              <a:solidFill>
                <a:srgbClr val="7030A0"/>
              </a:solidFill>
              <a:latin typeface="Berlin Sans FB" pitchFamily="34" charset="0"/>
            </a:endParaRPr>
          </a:p>
          <a:p>
            <a:pPr marL="285750" indent="-285750"/>
            <a:endParaRPr lang="en-US" sz="2500" dirty="0" smtClean="0">
              <a:solidFill>
                <a:srgbClr val="7030A0"/>
              </a:solidFill>
              <a:latin typeface="Berlin Sans FB" pitchFamily="34" charset="0"/>
            </a:endParaRPr>
          </a:p>
          <a:p>
            <a:pPr marL="285750" indent="-285750">
              <a:buFont typeface="Arial" pitchFamily="34" charset="0"/>
              <a:buChar char="•"/>
            </a:pPr>
            <a:endParaRPr lang="en-US" sz="2400" dirty="0">
              <a:solidFill>
                <a:srgbClr val="7030A0"/>
              </a:solidFill>
              <a:latin typeface="Berlin Sans FB" pitchFamily="34" charset="0"/>
            </a:endParaRPr>
          </a:p>
        </p:txBody>
      </p:sp>
      <p:sp>
        <p:nvSpPr>
          <p:cNvPr id="7" name="Rectangle 6"/>
          <p:cNvSpPr/>
          <p:nvPr/>
        </p:nvSpPr>
        <p:spPr>
          <a:xfrm>
            <a:off x="0" y="5105400"/>
            <a:ext cx="6858000" cy="1077218"/>
          </a:xfrm>
          <a:prstGeom prst="rect">
            <a:avLst/>
          </a:prstGeom>
        </p:spPr>
        <p:txBody>
          <a:bodyPr wrap="square">
            <a:spAutoFit/>
          </a:bodyPr>
          <a:lstStyle/>
          <a:p>
            <a:pPr algn="ctr"/>
            <a:r>
              <a:rPr lang="en-US" sz="3200" dirty="0" smtClean="0">
                <a:solidFill>
                  <a:srgbClr val="002060"/>
                </a:solidFill>
                <a:latin typeface="Berlin Sans FB Demi" pitchFamily="34" charset="0"/>
              </a:rPr>
              <a:t>A Kindergartener’s Job Is To Learn </a:t>
            </a:r>
          </a:p>
          <a:p>
            <a:pPr algn="ctr"/>
            <a:r>
              <a:rPr lang="en-US" sz="3200" dirty="0" smtClean="0">
                <a:solidFill>
                  <a:srgbClr val="002060"/>
                </a:solidFill>
                <a:latin typeface="Berlin Sans FB Demi" pitchFamily="34" charset="0"/>
              </a:rPr>
              <a:t>Through Play!</a:t>
            </a:r>
            <a:endParaRPr lang="en-US" sz="3200" dirty="0">
              <a:solidFill>
                <a:srgbClr val="002060"/>
              </a:solidFill>
            </a:endParaRPr>
          </a:p>
        </p:txBody>
      </p:sp>
    </p:spTree>
    <p:extLst>
      <p:ext uri="{BB962C8B-B14F-4D97-AF65-F5344CB8AC3E}">
        <p14:creationId xmlns="" xmlns:p14="http://schemas.microsoft.com/office/powerpoint/2010/main" val="3666872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www.pptbackgrounds.net/uploads/school-bus-education-backgrounds-wallpapers.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855" y="0"/>
            <a:ext cx="9157855"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838200" y="0"/>
            <a:ext cx="7772400" cy="1143000"/>
          </a:xfrm>
        </p:spPr>
        <p:txBody>
          <a:bodyPr/>
          <a:lstStyle/>
          <a:p>
            <a:r>
              <a:rPr lang="en-US" sz="3600" dirty="0" smtClean="0">
                <a:solidFill>
                  <a:srgbClr val="002060"/>
                </a:solidFill>
                <a:latin typeface="Berlin Sans FB Demi" pitchFamily="34" charset="0"/>
              </a:rPr>
              <a:t>What Will A Typical Day In Kindergarten Look Like?</a:t>
            </a:r>
            <a:endParaRPr lang="en-US" sz="3600" dirty="0">
              <a:solidFill>
                <a:srgbClr val="002060"/>
              </a:solidFill>
              <a:latin typeface="Berlin Sans FB Demi" pitchFamily="34" charset="0"/>
            </a:endParaRPr>
          </a:p>
        </p:txBody>
      </p:sp>
      <p:sp>
        <p:nvSpPr>
          <p:cNvPr id="4" name="Content Placeholder 3"/>
          <p:cNvSpPr>
            <a:spLocks noGrp="1"/>
          </p:cNvSpPr>
          <p:nvPr>
            <p:ph sz="half" idx="2"/>
          </p:nvPr>
        </p:nvSpPr>
        <p:spPr>
          <a:xfrm>
            <a:off x="183572" y="1219200"/>
            <a:ext cx="8763000" cy="4191000"/>
          </a:xfrm>
        </p:spPr>
        <p:txBody>
          <a:bodyPr/>
          <a:lstStyle/>
          <a:p>
            <a:r>
              <a:rPr lang="en-US" dirty="0" smtClean="0">
                <a:solidFill>
                  <a:srgbClr val="7030A0"/>
                </a:solidFill>
                <a:latin typeface="Berlin Sans FB" pitchFamily="34" charset="0"/>
              </a:rPr>
              <a:t>Morning Routine</a:t>
            </a:r>
          </a:p>
          <a:p>
            <a:r>
              <a:rPr lang="en-US" dirty="0" smtClean="0">
                <a:solidFill>
                  <a:srgbClr val="7030A0"/>
                </a:solidFill>
                <a:latin typeface="Berlin Sans FB" pitchFamily="34" charset="0"/>
              </a:rPr>
              <a:t>Short lesson focus (read a story, big book, Phonemic Awareness activities, word work, </a:t>
            </a:r>
            <a:r>
              <a:rPr lang="en-US" dirty="0" err="1" smtClean="0">
                <a:solidFill>
                  <a:srgbClr val="7030A0"/>
                </a:solidFill>
                <a:latin typeface="Berlin Sans FB" pitchFamily="34" charset="0"/>
              </a:rPr>
              <a:t>Smartboard</a:t>
            </a:r>
            <a:r>
              <a:rPr lang="en-US" dirty="0" smtClean="0">
                <a:solidFill>
                  <a:srgbClr val="7030A0"/>
                </a:solidFill>
                <a:latin typeface="Berlin Sans FB" pitchFamily="34" charset="0"/>
              </a:rPr>
              <a:t> activities, interactive Read Aloud, writing task, counting songs, number recognition…)</a:t>
            </a:r>
          </a:p>
          <a:p>
            <a:r>
              <a:rPr lang="en-US" dirty="0" smtClean="0">
                <a:solidFill>
                  <a:srgbClr val="7030A0"/>
                </a:solidFill>
                <a:latin typeface="Berlin Sans FB" pitchFamily="34" charset="0"/>
              </a:rPr>
              <a:t>Inquiry based learning centers/ working collaboratively with classmates</a:t>
            </a:r>
          </a:p>
          <a:p>
            <a:r>
              <a:rPr lang="en-US" dirty="0" smtClean="0">
                <a:solidFill>
                  <a:srgbClr val="7030A0"/>
                </a:solidFill>
                <a:latin typeface="Berlin Sans FB" pitchFamily="34" charset="0"/>
              </a:rPr>
              <a:t>Snack time</a:t>
            </a:r>
          </a:p>
          <a:p>
            <a:r>
              <a:rPr lang="en-US" dirty="0" smtClean="0">
                <a:solidFill>
                  <a:srgbClr val="7030A0"/>
                </a:solidFill>
                <a:latin typeface="Berlin Sans FB" pitchFamily="34" charset="0"/>
              </a:rPr>
              <a:t>Music and Movement activities</a:t>
            </a:r>
          </a:p>
          <a:p>
            <a:r>
              <a:rPr lang="en-US" dirty="0" smtClean="0">
                <a:solidFill>
                  <a:srgbClr val="7030A0"/>
                </a:solidFill>
                <a:latin typeface="Berlin Sans FB" pitchFamily="34" charset="0"/>
              </a:rPr>
              <a:t>Lunch/Quiet time</a:t>
            </a:r>
          </a:p>
          <a:p>
            <a:r>
              <a:rPr lang="en-US" dirty="0" smtClean="0">
                <a:solidFill>
                  <a:srgbClr val="7030A0"/>
                </a:solidFill>
                <a:latin typeface="Berlin Sans FB" pitchFamily="34" charset="0"/>
              </a:rPr>
              <a:t>Outdoor Play (40 minutes)</a:t>
            </a:r>
          </a:p>
          <a:p>
            <a:endParaRPr lang="en-US" dirty="0">
              <a:solidFill>
                <a:srgbClr val="7030A0"/>
              </a:solidFill>
              <a:latin typeface="Berlin Sans FB" pitchFamily="34" charset="0"/>
            </a:endParaRPr>
          </a:p>
        </p:txBody>
      </p:sp>
    </p:spTree>
    <p:extLst>
      <p:ext uri="{BB962C8B-B14F-4D97-AF65-F5344CB8AC3E}">
        <p14:creationId xmlns="" xmlns:p14="http://schemas.microsoft.com/office/powerpoint/2010/main" val="1248630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857232"/>
            <a:ext cx="5029200" cy="830997"/>
          </a:xfrm>
          <a:prstGeom prst="rect">
            <a:avLst/>
          </a:prstGeom>
          <a:noFill/>
        </p:spPr>
        <p:txBody>
          <a:bodyPr wrap="square" rtlCol="0">
            <a:spAutoFit/>
          </a:bodyPr>
          <a:lstStyle/>
          <a:p>
            <a:pPr algn="ctr"/>
            <a:r>
              <a:rPr lang="en-CA" sz="4800" dirty="0" smtClean="0">
                <a:solidFill>
                  <a:schemeClr val="accent2">
                    <a:lumMod val="60000"/>
                    <a:lumOff val="40000"/>
                  </a:schemeClr>
                </a:solidFill>
                <a:latin typeface="Berlin Sans FB Demi" pitchFamily="34" charset="0"/>
              </a:rPr>
              <a:t>Quiet Time</a:t>
            </a:r>
          </a:p>
        </p:txBody>
      </p:sp>
      <p:pic>
        <p:nvPicPr>
          <p:cNvPr id="1026" name="Picture 2" descr="Zzzzzz-1"/>
          <p:cNvPicPr>
            <a:picLocks noChangeAspect="1" noChangeArrowheads="1"/>
          </p:cNvPicPr>
          <p:nvPr/>
        </p:nvPicPr>
        <p:blipFill>
          <a:blip r:embed="rId2" cstate="print"/>
          <a:srcRect/>
          <a:stretch>
            <a:fillRect/>
          </a:stretch>
        </p:blipFill>
        <p:spPr bwMode="auto">
          <a:xfrm>
            <a:off x="6629400" y="5029200"/>
            <a:ext cx="2206625" cy="1645826"/>
          </a:xfrm>
          <a:prstGeom prst="rect">
            <a:avLst/>
          </a:prstGeom>
          <a:noFill/>
        </p:spPr>
      </p:pic>
      <p:sp>
        <p:nvSpPr>
          <p:cNvPr id="1028" name="AutoShape 4" descr="data:image/jpeg;base64,/9j/4AAQSkZJRgABAQAAAQABAAD/2wCEAAkGBhQSERUUExQWFRUVGBwYFxgYGBsaHBgbGh0dHh4eIBwaGyYfFxwkHBwYHy8gJCcpLSwsGh4xNTAqNSYrLCoBCQoKDgwOGg8PGjQkHyQvMCwtLCotMiwpKSwsLCwsLCwsKiwtKS0sLywsMCwsMCw0LC0sLCwsLCwsLC8qLDA0LP/AABEIALcBFAMBIgACEQEDEQH/xAAcAAACAgMBAQAAAAAAAAAAAAAFBgMEAAIHAQj/xABBEAACAQIEAwYDBgQEBgIDAAABAhEDIQAEEjEFQVEGEyJhcYEykaEHFEJSscEjYtHwcoLh8RUzQ5KisiRTFoPC/8QAGwEAAgMBAQEAAAAAAAAAAAAAAwQBAgUGAAf/xAA0EQABAwIDBAkEAgIDAAAAAAABAAIDESEEEjFBUWFxBRMigZGhweHwFDKx0SPxFTNCUlP/2gAMAwEAAhEDEQA/AF+pxEA0XqK1OptURgQQp5wwBI5j2wVXiFIrqBDCDbWkmNwF1avaL4p5nIhkZQq3HSP088Zw99VNSd9j6ix+uJUIXkuJd1XaEZg4jTEGV53jlOCnGM6WpQihheZGmARHNiTv0GBXafLEDWpIO8ixHLce2AdXjZqUCjEh5WD1Ez8xEec48F4J24Vn3amC25EeFgLC15pm8g4CPnsxRexVpBDAhgDot+Fgbap36b4v9jcwKlA9Vb/2v+urG3HsuA0nYm/o6lT/AOQGIVkBrcaepVBZoG5CSB4T6kzE3nDBnc4alJTrYoxuJIBHQqIFiNo3whMdDggzAv8AuPPDfwahNXLrvSqt8OwvZgepBIv0jrOKOdlFUxDB1tQNRdWKeUU5awHhmbCZVoPvbG+XaKNUdGpP7MtRG+qp9MUc9lwv3hldgaZUxqIBQ/EI9dR+WJezNYtrWbtRcc90dG5XPh7z64rOOwDxB8xXyUNjo4A7f6VvgFOFqraHphgSbSrpPyE414DlKneZlNJlUqqQLwdLRPOCwAnEnZt0bSrGARUQ9fEjA29b4NcJpGhVr1qpAau9PLrHMEqHPvBP+UnACKslG2lfIj0TWPhbBK0M0ICG9lMvTZ3gDUBGq/MFSLbzq39Ok404CsZkjqSP+4FcQZLOLQekACDqTXF7BlOn3+E9ATi7ll0ZuOlQfQjFcpLHV1I8r/tIxhwa3NvQjsnmg9XTsWBWOmpSI+uA2QYKu92ptI6wBDetyD/hB5nE/Cahp5xG8R01ADAmdJ2+QPyxTyTzUInZSoEzsCDHSbH3w/lAc4jQgU7if2FS/Z+fNExZrJmplaiL8TaQPXWsD3NsL3A6s0QOlT6FGP8AXDNTdhl3YagQqsCBcEFSCPO1sBcll4Ss7FFmsjEARpDLVB81XUQAvpgBdQ34fmiJS1U2cN7B1c0lOqtWiiwVh2IazHkFI+uD+X7DLlQ9WvmqaoSLgTyA/N5dMbdjcyGyiwZGphzHPzAOIO2mo5eFiS439Gn6YRmfnJYdEzE2lCFao8cyCGBXqVD/ACo37qB9ca5zt1l6TaVo1WIjcqov/mP6YSuGUQCPzA36Y24lTc1XOk6QQJOxsP3wt1LK0TeXemvM9vX0SlFFv+Jmbr004qZTthmajgs6qoN1VBcdJMkfPAYUz3YHMn69MSZagVIm1x+uIyMA0Vsq6BlOJBxexxZ1YWcnVg4M0cxhaiGQrZbHk40D49nHlC9xo6A49nHk4leUDZRTiJuHri0ceTialeVF+Gr0xWqcJHTBUnGjYtmKhA24MOmMwYOMxOYqKLnGe4q6n+GmqPiPJfYYrZfindpUYi3xrYgGfCYnlqETjbhFJa6+Ooi2A0mAxPkAZZjt74E8cEFkmSthcmFEECDtzON/NdCfh2iISKOvxB2Eu+oM1x+WRFug2+QwP4dli1dUABLHSAbXawvyuRfliWosrA3No9cVc2CHBuD+/P649E46lCxcbWuGXQhG+y3GhlarpWlQSVa06WUxeOhkW/bDb2kpB6OpSCCpgi4MeJf0xznM12qOzOSzsSSxuzE7knmScdJyuXVMnTp+IlACbWk3YSfUjF6pYLnNVAaQYbg398MvZ/OLoCkQyEMjb+Jd/wBflA5YXxQGp6ZMCSAfffF/g+SqFiiDUy3gcp53IttiWgE0KPFKYjmCmzOaJdu8F2UqwBsbzv0hsT9nVArU0mzhqZ9aiPT5ebKcRZzg1QuqMNDEzJ5+ExAHI6SJk3xMMkcvUVtWo0ylSQI+EhjvttikzSY3MG4hR1oqKdykyNWlSehVgd5WcMDIgLztNyZHyOC+fGYrVKRWjUCUYvpIUsoAnU0TZQJ9TzxLx7P1abhEbuwC6/wwqSA1vhUEWPW9uckrXH6TnNuWJYTqAJJgMA0CeUH0wBhe4VFBUc7crb9684Bzqp94bS7s1SKFE+KoNYgmJJho6giR0jAbiWeopXYs9QvMkIg0z5FnFp8j74HcV7x3VUFRlZUYhdRUllU7Cx3PLF3M9m69ashVAJVB4mAM6BNjexn5YEHijA51CRw4WvVSakk0QrPZemMzUGljDk3cAXJNtKg/i6m0YprkQuZqqCR/EcWtYMRvvyGG7jHZbRX1O7DXAnRKyBBuH3tN43wLPDWesXRKjLUqEqyUnqfEZFgQv64tGSwtaSdOOtu5Wd2m1A0/ZPql+lTL02LksRTMaiWiF85jFnLALl6o21BAttyKiH9A2LnaXJ/dP4IV+9galJpyqkTDCmLkiN2O98V+yGaFas9OsFupYOQkoV86ikAQT7xhh2l0FPPYZx90WCPjbYg9OmL3aJ1FHxgFSwBBkzY9MR8Gy/d04FTvASSGlTYxbw25csQdpgWoALvrG/o2MqSheeaei0CB/wDEKKmysxnfSqkzvJMHfyxo2aJYuBG7QTIJAtIjyj3xHT4MT8Un/wAR/U43zFPuqbaiokGPFH1MemPUadExUhUq+eqP8TDyAAEfv9canKZgKcwrJCkwrq5LaZnxbX0tztA64t/8FikapZQNIZZMBi1lAcnTcnckAY041xR6GVVO8LVRKvFKUFNjNmL7AQPElyel8MMiNLBAfK299NyYOH5wVEVgR4lBiQSJExbngtl6uOTZbMlhqBG8bkf38sG+E8SzBdUTWWbYbj1udvPbBn9F2zNdbiPVZn+ScDRzPA+i6ZTqYmDYWczxd8uBqanUOzAeHSegJPi6bD0xvS7ZUgJqAoOpiMJHAykZmio4fAUx9dEHZX1B3EfqoTLjw4oZfjdFxZxfrbFxKoOxB9DOFnwvZ9wITLJo5PscDyK9x5j3HmBoq1ONWxJiNhjy8ozjzHpxmLKFxPhuV1DxLFhE7iJ578sX+NVDVKMY1BYY/nvMwBvBueeK33/npMTBMk+17eeCvC69OmxFdSxCyACRy8t7xckDfG07MH5tiPE+J2DMWj7/AJ90Fy9ByFgGxBDDy9YviGpxBjUIKpUEvZxPxadR1Aht1BBm143OOo5TsUXyeoKgqsJSmmnTBP52MsYNyTEmIwn9qOxdTLk6EBIEtovI3MDfw87XnywdkeYEU4rHln0LncEr1Mu12A2MwDqgfOfc4ZeHd3Wp6ql2uCXYtfqNRPUG2Frh1N3qKtO7H1t5mMdh4fwbKrlQgy9NiFAdmpqWZwLklpg842vi7LuyqjgQ3MufJwzLq4apULj8lMaRymXaCduSj1wcr9oqLNpp0xSpD8KwJHVjJLHzJxSzSUu+OmkikErpCAaeV4sTz/u8xRFAW2km4/MBv8/2wZj+rdUaoTmZxdS5uurIrd5IRwV3IBJE87AxBI8sSVuA16ylgjFShEkLTUgg38ZDEX304X+A5Ja1U0KlXuUDGXIJtNh5Ta5MROGri3Estk6aDL5xqlRXSQHYjStplPDa1iTMRGCzubK5p0J1OxDjBjBFa8EUyfZanmKdOs+svUpo5UtpvpXVYjrJ3xfXsbrYH7shMAaqhXZQFHNzsBywr5TtWoAK1D4zPjVjpM3PKZAEkTYjY4MZr7Slpyqo1Yj4SLCDyhlBI5fCDb0wmej2xgdrNa19nKqMzE5tlDy9U8ZDs9TXSHhgOQJVQRy021D+4wTqkrCrAF46ARa3TlbCvw/tlTeij1dKOygmm58SXjY3gsLGL2wt9oO2TFiSCFAIXQPxbSetp3B32tckODNDkbQcAqy4lraXqT8umfN8UprWKgmoLKSvNzJWmD1PM8h64L/fVpL/ADQFY3tAFgD8K+nqb45Dke2QRlF9IYQDyWZMkjxMevkBMDDtnsnWz2WRqDAhpMltBYAEAAxbxc/LfF8u8UA3/AgMzEknVKXb+itbM98hY1CFVhYghRBIG9gUn1GLHZ/s3kMxSBOsMbM+qJPOQQQOW3lvj3IdnczRZxVy9Qsda60/iAA6dOjQW0sCNRBidXOADH/+O8QqEvQpNl0QAsKgNIswkTH47c9vXbERhry8PFNx+fLpqQPYxmQ1rWo3buP9JppcGp5VNFKm+iZOkNUueZglrgDYYE9oM7ppg03XUrAlSYMANIKmCPeMa5Tg+eDq1fMFRYQqE2BmAAuk7nni5W7MVMyR3mbKlG8OgkMo8vEFUkEgwBvzwr/jwXkudZEGIeAAAk5+0bxN2e47s6EHrdpj3OFp87WzVU09MsXgKqjfaLCTHmTueuOhcd7K0qTaKaGSLu9UmR5BVGoTy1A4SeJVKavpVHp6VGoUnKqxkydL0wyzbfVtueRo8FlNRrsqKeyo7FF1vFb5iu+Q006hFSk41o1Jg6m/KYh1I5/Da3PBWh2joZig9PuGSFOhyo8R2iVuNzLTBuDilS4ccykqfAkWctmaisTAlW0KATJkKQAbmcW//wANBH8So9SORIVR6Kot88MxYNzxb585JeTFtj+5BO4p5bestQMoaEBlSZkEbDlzw58Mz1JMpryp1Fx46hEMD+SPwweXPfaMJnGeGKK9PLooRWuzC5O83MmwHzIwd4XxzK0T3FVtKkqFiWCna+n2xOIjkEJYXWb5/wBL0UjHSBwFz5f2j3ZjhtGqdVdiWUyqEDQ0CbyDq2Nrbc+VjtvlxVyj09KoKal0KqAoK3gW8MwBpFr+WK3Ee0FHLt3dIAuPiIGojytYe+EvtVx5650moqpzuSWPmqzYRYGOvopCHlt223o8gaHVButeHcc/+OiLo7xd9St8IkAWIHQzgnw3jrOoZbG4IDXBHk2/XfngFku4CEhGaTpAaOQuxj5Bdt8SCuFgKiqrEWFjM2kjcScXjmLHEONQl8Rgo5WZmijvynCj2pqLu5/zD/cYbcqmaKK7JTAbYFiG94BA9MKnZTJomYH3xhSKMNNJiCzsLja2kGPXbrjoq8Sp1g2lgYmZsAfVhBPptfAMb1daNYOdP0q4CCYVL3ngK1/aC1OKaATUUgDcghgPlf6Y8pcZpPs497frhD7V8aZ8w1MEgJExBkxM+l7e+BVLNuNiCPSP0jFYujGyMzOseHvVEnxs0L8rbgb/AGousCqDsQffGY5l/wATi0jz/ucZiP8AEt/7+XuhjpaT/wA/P2Vvh+RNOmaBoqKlS01GUatW0avF5QB+ggDwXjpyzslRTqBKnrO2/rhx7XUUJWqRBW03mZkQTzFzcjbAYZOmKQq98b/gUkuL9Atv+7Dn0wliDswpxsjMm6mR1Aa8L+qYeAdo6l+9UIhAgfCfMwTtibMcZ73M01pOpneSLRMW3/EdumFOlmu8OlUEqP8Ar1VT2CklmPkBOC3Z7ilSk4VqdM96pZSgIjQYK3EmxmfbrhnJHh22NSOHqUF5fiCajX5oEc4lwSjUqGCyyZOmLmIJv8J5yP1wVylWklBaYu4gSR0223J39Z8sKvEWd27ym1ouDInmN+X1tipmqmZqUytPQjGxIYeGdz+YHlsThcFg+ao/bQftb2n1V9NEKVSzNvqN5g9BcT1k40yfEVqFLjWWA0wZgkAAWv6DrimvYjNaioRSLePVK36R4v8Axtho4Z9mS0ofMVGZhDaU8K2vzEt9MDJzGqKxhNmiquVck1DMhzQdA5GotSEErYQWEaon1/Qvk+EZZW1ikqMSZIUGDPIMCF9BYYHVa+bzfeVHNWjTvpQ+Bql9JuGB39FEjf4sLXC61OtVFKqRRE6dZQOoYmFlSYAmxI9ceDg11Cb+Kq6NxFaI8+Zos7UctQq1ijSWWCNY3I8LTAsTPXkMDOIZmtUbu8tU0RqZ6esiGmCNUsu0AAEG3UxixxjsjnFZqdRgCBKnuy9JmiQodzAJ2+AQdwBfCxl+zuZquKS03LE/DIVSRz8RCztjQfIclXDv/r8JSOIF9Gm+7+1u3DMy5djRY6RLO8AAD8xcgcuvK22D/Z2nopsHBdmadNNS4FgPiHhvv8UbY1ORbh6kZh6BclJp06v8dSsyQVuBBupMWnfBJe14BDlnqUiBD7lSYsxa5gTvebyZJImgRfywjN+dnimWRNxB6qZ2XuseFa2XtbN5LKhKmZpBnqailIwwAX8T6SQCTYLeOY6MfZr7SMvVK0lpmmQBCyIUcoEARsDG0jHP+1eUpZkLVp111xAUm0dCWjSduu+AXB8pmKVRK2kBCdRLNpWIO5YiN+R9sL/UPndV3huTUuC+kOUabDvXd8xxldtpv64gpca8UMTHQ3B/phZ7N8Vy9cEawzrdls0eYJkOPMe+DNZaY8VMQw2PT0ExOG8o2ICmylRtZF9IJBIM/wCFgRZjFiN5GNO0HEO7o1KgYN3dNipLjeLSD4j4otGNKPEgwhqkMN4BUEekx8j88c4+0jjQLihTeVA1PHNjsPYQfU+WIf2RUr2YVoqvCu39enXU1GNanq8aPDSOenUCEaNiB9LYeuG9pqHEVNNcsSVglGVWA1WkFVBXbcaTtjjSbeeOkfYpxIU8xmVP46Sx6q36eL9MLte7RUNBeiNV/s5AIqCwUEaSN55gm88tsaZjh1VICMqGNWhizEj0IIT0kH0wxUOIitUqF5IE6LwBJIB+EybbYBcc4VmVHg1VWLEppeLxzVrAD35emEjJiSA9rjt5eAonmxwOcYnNGzZU+Jqlip2m7xgvdQ4IVlDAyfKR4Qd/K+BGYywptqpUDTJ3Z27w6tzBgBROwg+pwY4H2Zq5d3bNUwWeNJDSym8mBaPEN5wwUMtTqiVZagHVSAp5gEgajyMSLY08+Je1hoCBtOqzzFh4i5pqHbgLcKrntTK1Km7E+QmPkLYtZbs4Gsw+do/ph7p5FDOjSGUmCRIBPL+YDpPLAvK1++pJVIcsrQwbSU8MGwENpvFwT64YjaHklw+fjzKWe4tHZKly3ZWjTpU6NakNbKzSDB0ySpN7kKQL7TGF1ey/3jMsmUITLoQGqTIDDcLJljttYThpyZq1s2DUdVqEwqkjTUDA2k3B9unmMN3Buz1HJUXXQqmozOxk+DVyA8hty5cr4xbkf2vBa1c0YDfFDeAZWhW7yiKFB6mXqd27GlTPeAqGBPhs0Eq0W1KTF4xvxKjXbMNSFSlooxChWB0MAVupISxiRHwzpjFTi/EaGQpaqPgqVGJ8BhnJnUxBMP7jynbAir2xoAnMOr946qpUkrqKgiZksZHKOW+PGGWQ5219FbNEyxI9Uw06NUAKrE1iBOg+E7xMARaPfblijxDsnlwxqZmVdolaTLc7TGkx53wi8V+0LNVfBRY0E/LTOg+5Bn5k4F1clm6gJcViouSS5EdZM288RDA+BxcHXPyiq+WN7cpbbkrfauqlPMFaZNQaReo7OwO2ksCAYAGPcBO7VbEkkb/D/pjMNDEPFkqWtJ0XdM1wPvAQRIIvO0f0xzccWyuWc0WLVhrEVEKBNJME6tRJ0+LleOWHXtHk3zeTp06zGlVgF9PiWYggqHAI57mPPCpS+zEuPFm6bGABKVCVANtJ1eogiBJ9cKtJAonPpZiMwaVf4i1OnUNmq6pKlLlwfhJMG5sYNzI64PcN4TQFJVBYgFjExJJnxQBq5C/IYHZjsMKiU6Ts2unCmpChnWLC7X2ABMxERhjyvC1oqFQMwAHxENEC3w72xpSuM7WDaFmQxmNzgwEqolBVsqSBYC5iMVyEETTUXNwFHoZHOf3xc4hXJIUc+Q/uAPmcQf8ADlKnQ+s/ksCOu5BMdIwaPCMZRzz+klLi5HEsYL+fcpuClUqNaSyBhIMC9+fmOWC2Yz4ZSHVWUHY7WwrUeIrTbxVAXAYaQDEHSZPnI29TiatndS6xUVes06g9bsAPrhHFOaJCGA9wPoF1HRbmtwzevseNdOaLZ6ualMmXIEFQoUHkYAFoNrRt88c+4f2K7zMPWzAajR7zWtMka3vMQJ0j69OuDPFe2+XQBKdaTt/DBZp6DSSv6HFHvc9UMU8lmWkxqqyg9wIt6tgAizDN9tda6+ArRUDotpzAaAC/eTQead+L9o27or4S7EQjkSQeoggwL3jbfC3nqmlQlYNSRgSjMoIZhFlpv4nW8alEAkXicEsl2GrBNdZ5J/6dHTTA99JZ/dhtscUM12BeoyuKwUKYAdJcKY3ZSNUCYBUHcTzw5BiYmfxnTaTytTvSOKwrpD1jRYbNdu39XStW4Kmr4VDNcxBM+w/TBLs/2equxK1RRpyEdpHjuDoKH4jsfFb9MMKLSpUwKXhY/E0SzAD4Qfw3v+tsKfanu6lRWjqLGxiwMAX3PPCD+kSSQ0U4rRg6NMjgN+wn19kT4z2TzVCo5ybfwqgIOhUVkW/hLESFgm6wTsRtKwOx1WoZevS181BepUUTu2pRE9C0npjpfZnjGrLLqEafDN7xFzMmf6YrcR7SUWqrRLoXPLfSeQ1DZjyE4Jh8U6Z7WvFfX5zUY3o8QNe4ENp4fO5J/DuxS0XFQVKpcGQZCfSCSPfDDUrVCILAemLLqRvjTu8dQyFjPtC4p+Jkdq4qicuWIBJJO2DbdicrVQUaiKahlnqKTqUm1ipgxEAGQYO/Ki2XO6kgjYixB6g8jjeh23NDwVaiVQJJKsxqz56FIttJj1wpjmPewZSKeCawT2NcS6tVzntd2V+6ViiuKg3EKQYmBbY+3rAGLX2fl6NZqjHQpQrGjUXkiIi6wRM4Z6lM50msE5laYqkiYvZKYJIv8Ra5npaPh+RPfmlmHqIoQuFoKKavpMHxhtYgkWaCT5bqtgiZlzm52Jp+Ic7NlFhqvOHcafLGagVU06T3jhJPIgXb6c8Ehx2pUUFVQTI1sQq7/hLkMY5whxJlOzGWpsWpgqebuQ5MgHduUHcTN94tYznaRKAbUVBVRIAjUzMQqrpuQdJ8RBA98BeGQR9kW8dT3DyR24jEGU0s6m2gNKd57wVVz/A6yAO1VW2kAMx8R2BNrkjZV33xpxLhrg6HzJqMy+JiVJEH/lqOSgHlz1eWCeSqwAlOoTBgwDA3MAm0gWxS43xOtSqqYAy5Qy+gkI45sQTpQgRIEC8jB5Qx7KONQN3tsScc8wfm/wCTt9R5nadl1DwLIVnYKP4hX4u8lkkDY8geYiNhiLOcBNFfEhpqZsGGg/8A8zP4fnbdi7KcYRiwBBU78tLixEG4BER0iMNFetIKtdG5QCD5Hy8sKHOxroQdbg7abk817ZHtlcLixGyo2+q4V2lz/wDD0m0Rovf13sfbEHC+LZo06z6RVps0PrAcKzDVIIhqZBMyIAMDyw3dvewVIlalJtGswywz6YE+DmCehsL35Y24Jw5q0UMuKWkmKiLGsJYGo5WERZjwgljsBa1cLhnMFXaK2LxXWPAjF/wk+nxBwwcIhbqwLgb8mJHOemIqPB6tQM5V2C3ZoJAHm0QMdu4T9nOVoENp1uCDqYWBHRdhfmZPnjztXmMstF6LsSzCNNOCwgg31AqlwLm/TDEmK6x9GCvzchtjytq40XEW4dpYSMWqXD5nmfLl74KVcumtmAsTZAxYD1YgT1sBvy2xZo5xlABCMomEdFdJNpKsIJ8+WHfpC4VpTgljimttqgLdh+8OoVIncQ1j0+H+uMwfp8TZS2kU1DGdIpppBgDwgqdItsLTPXGYEej3cPncp+tbxTzSpCtl1IN9AO9weYP1xSqZMpp8V+ii52+V4v54WaHHqipqYMqTIBGlvedweUY94f2nNUMWcqeiUlZyD5khRG0zPljI+mIq/Yuuw/SUV25qAbxrvpqmDP8AE6ysYGkmDvNp+R8/UYjPaa+kkM3kJPyGFjKZaozCmNAYj/q1RMddJZAB6z74KU+yOZqHSSWXfwmKZ+QVG9b4bZCG29vM0SL+kYmEuY0nmbeAqfNR8Q45SpsWdlVj+dyI9FBZhP8AhwFzfb6kJ7tC59Ao+bSx/wC0YZn+zZXAp1CApg+E3EHkAI+vXG+S+z/Jo0GkWI/MSTP+aR9MS57QL/v2VWT4nEE9UKU1oA3zN0gjtpWqNpgUwdtC6j9ZPyAwxZPsVUricyW07+IlmI6AE+D18xbDwcqKCfw6IpoBPhWLeZ54qhmEOdmEKDyBvNue2M2acOeG5jy0/HotLD4Gozy3POvmVf4FwTK5cBqFGmn8wEt7sfEfng0c0GXkCPf/AF98Asm02E9fng3luHyNpO/lhghXljYzgtiwAJ5byTt/d8Bc3mTUqinTtqsT5XJPynBrNcJqVBp1hRzJv7cp9YwnduKRya0zSqsXcsCVEEAAA7Gb6vocLYitBa21DiZ1zurYe0dFX7WUE73VTrEKmoVUAEarWUn4TyaJgdDuj1W1R0Ex6Yt0s6KgSndTIWOoJv7nr546BmPslpmp4cwwToUVm+YIH0wIsfNVzQi4aXD4OSkzjbSo8dPIaBJx4tUcJTWKaeFZmJO2/ITcxywE4nwcJUKlSrAmfFInqDfUOcyQcO/azsumTphgj1ywCB2gorGwUIokMY3YkGcKT8JrsuvvKhLtoUIr30lgF0xIIAQhCNiTbGs/EYWENYGafnndc8RiZ3ukL7Eml9nJbHj7Qq1QSQAoem3dvCiIaAVaxHiibCTthoytKu2WRkpqhq+MMz1ajBDt4WJRAR4p6RYYqNwlHy6TQVKxHwMCuoBRpbVcgkm63iTckRgnkeNMgWmRAUaQDFgBt6eRxpNl6xjDHp38vysSerHOBF+5eZO7Gi/jK/8AMLIIaQSI1WKiynTI2mDil2doGjWqg0loDVChGBY3aBKyUBEQLTM7YtZ5A8vqZS3QmPQiIjfpvvOPKPHqbt3L+KLKHpsQ0SDGsDU0/lmZJG2AnMe0+gINq7vypDQ6jWAuDhQ0tevG27u2q/XraqpTTMiN5Asdz6A2M749HD0QEpTGo6Q5CQzXsJAk3MDnvitQ42wQKlKAAApkKBAgT9Nvrj2nnLBqq6TJPeCdBHkxnSYtcDfDAG0ChN60/OiUfY5To21K68tfVWsplKdy8yBsQRHzEje3ScRNl6Kv3mmmXXwhmWXAPRjMD+p88a5zMeGGZYUxqm49DMkwZvgX99mFDsSJ8avc9J+I7kjTpYED0ikj3tAIaXDePQK8MLZa1eGnYDX88FUzGUzYJSlWVqLGxcEvREkwDfXdjvuAAbTJrM1WHiICL5mIj1wPbi1RKa981Km0GTHie9tKXb9PKMBqnazS1kNQc2qGGP8AhA29yT6crRwtizFopW/wK7+sna3Ma0tutz9ke4VkfF36sGWHCkecEXNxDCDbr5yV4lxCu1M91draVI0ztO+0XN+mANPiUPSQamDtpp7+NiJ2B2Jkgkc45XY6jUqCkVYd9u7NwvUH0PT6YXa9s4zNFSLD5+0UslgfkcaD58shGQylTXqzLGvUj/lBS6pv8UzqOwvN5gNIwR4Ev3CpWqOQO+Ys1OAXF2KgQwVV8TfEByEYoVuMtJ7tdEmS2xJvckXO59JwOqKWMsSTgzMDI7/a6x2D5ZS/GsbaMI3xftxWqyqHu16IfEfV9x/lA9ThaZCd7DoMWdOPCMaMUMcQowJCSd8n3FVhSxrUXFg08amngtVQVVMpjMTGmMZjylO/GOHp8b6V5BjA9gTufLCtl+DU6VUspZixkKANIuPc39N4wA4blatastWprqBWGp21Nzt4msLxacdA4NSY66ipJpkaSeZi/rHTrjmGAQxOedttaDx5rele50jWttt0qtuE8Ap1AXvTqOTfT5+Zm/qMXaWVzFOVLLEE9ZI2E2InG2QzbN43E9QLW5Hrghm1FSmfGRKxaxM+cTjmDLK3EFj3VOmtb810sWVzGuYKA3pRCszUanB7wsLSrE7m8g8+Ztglk8s2kGQ0wZYXWY5+uK+QyQgFz3hUW1Db28/PFyvXkBSSA2xG58vX++WNSGNzTVxR6EGy1rVAyuoIJHmD845nFHLZOajo/wAFMLpEQCWmb84AHzxKuXSitpJBk+KSTt5RG0Y1r8T7un3tUhIEif8A2vy3gf6YP1GYh5sVBkbGDlNkVymXFJIgajsP0wE4v2+o0WNKnUFWoPj06ng9IQGPciMUePcRZlZBI8JEzz9tr2xzxOIkCBAA5ARiZpeopVtaquBw46RLiH0ob2qe7+k0cT+0TMHw06VQg85Smv8A4lmj3GFziHFalVwW5CABqueZ8RJHqceJn5ImCPqMaEkHeR6fTCM2MfK3KQAOC6DCdEw4Z5ka4k8dnLReJVIYMB4lIINpBFwRbcHDVwXt5XVh3rF1/EBAMeRHPyP0wrVnBEraJ2xXWpBkb8x1wBkr2faaJufCwzikrQe6/cdV3rRSr0D/ANSlVXbkQR9D9QR1GOT8Wypo5l6a984poO8KRcNKA6WABchh4hJAIgmJF7sz21WhRanV1FQdSAWYE7iR+HdvWeuAOf4ka9RnWQzGWMtBA+EGT+FYHQwLDGjIRig1rBV52Li3dHy4J8jnf627SRfbbjy2olkqKrqVUFO86RUDgC4A0yShUAKwJsRi6KhjS/OwYbj+uBeSQiJPyAUegCgBR5AAYLqcdbhcKYIGxuNfdcLi8QJpnPaKeyr6q4qodOukomUHhJHIndSQGsYm++CblF1OFiR4kKTtyiD0gc9hzjA/LpnESpXl8vQIUOzDwuCYACz4o2kDmb3xXr1zXGum8KGI0veNhMzK9Z5A2wvKx2VzmUPnpv4ozWirQ+w296JZHi9LMO1IUlSqs61dQDAi40EhheLHni5X7P1HZdLqFBsoTXM8gCSDHn/su5LJ5mrXLZTXWquvdtVBimqBpIUmwvuQeu5OLtDj2YylP70gFQGVWpU1BXHNkRSpZbWZ7kQQFmMJyyGOMdaRm3Ct/wBJzD4YOkLogcu87O6hqt+MVcvQbQ7eJbGmFGvUOZUABedzp3574B5jtG7MEpBaIawuNR/zHwr/AHfAjM8aSvVL90tNnJLd0GiSbsFZjHoCB0x0vgHHOHUaS1Aio7KC8AsQwHwguxYkE/hkDmRzs3GtDA1gJO5W+i7WZ3ihPCfsxq1D3mYbRIutqj+pLSgPs3tyK8a7KcOoQ9aFIHwKbv592sfOy4H8a+0erUBXLqaK/msXI9dk9p9cLCsWJJJYkyTuZPUm5OKtgkeczzTkj5mtFAjFDjqVa3d03OTWfBV1BYhdnIBgE9NpG4xqnDq1N3FdtbFp1au8Btch5uDY+V9tsBM3laj8hb5/LHuQ4nVpMVSAOaNdD7cvUY0Y8sYbT53pKWIyAgI8y41K41yPHKNc6bUqsxoY+Fj/ACsf0OLncaTDA+hw02RrhULLfE6M0cqZGPMWKqriM0bTiyiiiZsRaZxZWjONc3mEojxm52UXY+3IeZtiCQ3VS3M40Ci+74zAevx2sT4AqryET9TjMB+oamfo5F1DJ5MCmtFPhUQTA5X+c3wbyeWKU454rKoAvvN/T/bGmaqM0kMYsBEjnyIIJOPmriZsQWvO2i7l40AVn7kFOpgJPlcnoBPp8sRZioqqdaqpggKLk+nUnAqnxCoGZQ07sNQBiD89j1xZVKlU6lVnY8wLDyB2HqTjajwMUd6d9VFS25KlGYpnYxtuCs22vbHhzAA8PIyCdh7/ALYXKvEUSZaPJSZ+m3zwOzWb17U5HI1PF9DbGvF0e87KDis6fpeFlgcyZ6mepU18E1nHMBTf3Ohfc4Ua+UfN5pGzFVdKtqWjTlgNN5dzAm0WHkOpxkd7MS3kLAewwS4RkSgZiN/CNttz+mHnYSOFhc41KyHdJS4hwaBQKfNkQSb7kzzxz7imS01SAZDeJffcexnD/mWsfQ4ROIVdTg/lket8Y+NiLoS4DT+lv9AzZMWGV+6o9fRUtus4lSrcYtZVlflDeeIa9GJ038hyxz6+iAWqF6x8JjqbYiekCN46E/XElNDEFSP3xOzrEmDHLpPliFalQqaUgSNRxbCxAWIJ/Fb67R5nHgy4N499v0wW7P8AZurmdfcp3ndgE+IDeYiTcmDbyx6tTQKCBG0vcQBvKkzXBMzQHjpONzrAlCo81kC83J2It1jzPaKrSpgLSUN+dgduoWAJ87+mGjsjwqrTr5epUM5dy6BNRinVUNAZDZTKkj22MDDn22RDlGZgrMkNT1AHxSAN+skehxq4B8rHDITQnTeuP6bkw8n8czA40PbFqG447riq4yuUzWb0sxYoogNUYhFvym3sgw4cM7FDXTNSmHEgkuP4YsTdAdbTsJgXE74OdneAs699WaWI8AOyDkQNp8+WLuWonSZdWIMEIQQLnc7rvt5fLUxfSmQ9XFQgVvs7v2uVw2B6xvWSGmlv3+lfzWYSihVAqFlI1AKoXSInlAW0D/U4X892W76lTQPpRFImACZ5+GFjyA6RtdiphTCQIj5AQNz7Y04hl6iUz3SayNk1KnyJtjLewydppqtFkrGdgii+feOcPOWzK0vhemdLEXBvIINrEEHlveMN32Qn7zmMxRdBUy2iWR/EquWAVl1XVioYSL28hhfz1GvneINT7tqVfXpcGT3YsNVh4hpHvaNxjuXZLsrRyNEU6Q3u7kDU7dTHyA2AxZtRzVSASSNEr8f+zUpL5YB1/wDqPxAfyt+L0N/XCSyGmxDwnIg2M9IN53x3pnjC/wBpOytLOj8tQADvBPwzcMNnBEiDcTYjGjFjHCz/ABSkkA1C4/35glRbqxgH53HSTF+pxPmMqjKuktqIOoFdMfW/TbDb2m7J0cjTRkqyx8Oh7u/+CATAtbba+wwtrnEmCSp/mWP794wtiOk8jqNH6/f4VW4adzSWRkjfQper8G3A0yf0xLw7tLVowj/xae2lrso/lbcehkemGKplRHrzGBeY4coM6b+uBx40SdoEteN2h7j871MGIjc3qZmAg77HxRjiWcoVEVsnmDqaZpVUAZSPwlhABJ2Nwb4h4XTqu4FXu6KTE1FY3O0FWveB8PPnhbr8OCMHA074p16NVjIJgEReI8+RxsxzluGzuqXE04+B08CgOwcb8RkZQNpW/wCxr5LoPaSl91UwwJYxTMQzWu2kzpUbSZm0RM4SoJJYySdyTPzOJGeq8d47OQAoLMWMDlJkxvjellYu0RF8GZnLRn1Q+rjjJDNFGR6Y8xTqgE2MDljMH6kqvWBNmX+0pJhtYjcMvT/CTHrg9lO3eVKyaiKAJuwn5C842bgeU4pQp5jQQ7CCUswf8Sm3ig7SNoPPAtvsYeZWoAn8y+L5A3+mOTOHhMglOq3Bi3kUIW+a4w2Yy1TMZeVVX0FtN1BMC3KbR68se8B4lW7hqdVna8rqMC+8qDflAOCNLsgcrSFOm7NrcagYALEQpjlcAXJ3wKmD+uOkwjY5oaEDX5Vc9jZ5GTV3/LKWpTAiPSce0CI2uMSVaNv0xW1QZ5HGgLtWYTRyMtwesFBCSD0K29b2wT4H2ZqFu8rldMEJTnqd2EXt5nfAzJdtDTEMCCOYUNq9fEI9sev28BPwufQKv9fLGXLFiZOzlW1E7Cs7Yf4q320ya0aQqIqgXVhJ5jwx7iPfHK62XMbW54beL8Uq5pvEToBlUmQPM2EnHtDgZK6mhEG7MQFA9ThhuBb9OY5Tc+VNOfJCZ0qYcUJYBWnmDrytt1CT6eTZvgBwV4d2XruZWfMkW9zi7mu1WVonRQQ5qrygEU5+Wp/YEYizPDuIZxQa7jL0fyN/DUf/AKxLN/mwm3AYcA5hnJ2m3gAtaXp3GvcDGRE0CgH3GnEkX8FFmzk8vapVbM1NtFGAoPQ1NvYX8sD8vw7M5ltVLLd3SNuYWOuupdj/AIR7YaMllMrlgO7TvHAgtED6ycH8nw+vVQVGBAcgU0UATMnUZNwIsCRPpuCXDRxxl0rA0bP+xO7n381EHS2KlmDY5S528nsjiRpTuSQvZPOttlqpWYsvtImJHmLYcuxPD+IZUtS+792lUgmq8N3ZAN9KvJPKCN4m04faNVlhXOogAaoiT1idifPniZq8ecmI5/7c8YbYA3tArdxPTU0rTE9ooeaUF7K16fe0l/8AkUKkVIdwjCqGmZHoL23HTE1XgNSrVp1M2yUqK/DRNUsWc/maAu3ITzvc4aRV5iByjA7jvCHqlXSCwgEMfDE8hEE3mSbRbFY3kA5NR811Spn+ofSWgqKE04eF9porOdylN6RBsvkOew8oB5eWKNPhy0gxRi02eTImegEA8pHvixwvKtl6QpnxHUbjaJt6Wv6zvjbSH1BYvuNr9D19fLFyAKGiBncxxY11WV8eKp0zBVjtGk/364IUKhiD7HAjLH4kaxBiOmJaPFNAioRb8Rt8+lpvg+HlA7B26IOJiJ7bdiyvnKFPMkEotWoq9AXClgPWDqtgxTrjST0xxvtJnzmsy7/hHhT/AAqTBv1kn3x7T4vmhRaitRipHw7+2oiQDtEx7Y6B/RLnMDmm+0FY8fSzGnI8W2EJ2z/2g0JhGDwwBX863BKtqGm+0i8dDqw18MztOrTDUiCvyg9CORxx+v2SNKia+cZFeodSUQ01HBP8pjaNp9Rti3w/j9TKstVSstZ6UyCvKY5jryJ54BLhIurHVnteR+b0w2WV8jiR2R/XnuXS+PU6ir32XpJUrqIGvfRckAggyTyG+xwu9sMll3oGpmWShmNPwhlYuYtCi5PINAPWRhn4Fx6nmqeumdrMp+JD0P7Hn88T8Q4lSoiarBeg3J9ALnGO+EklpF9y0GTtAaSNL1BofG/4XFuFU6ip41ZQbrqEWvcAjb/XE9WnOxvhu7Tdp6eYXQtOejt8Q9INp8yfTCrTo6DfYnn+2IZ0VITc0HmkMbL9RiHS0pXcoRQYcp6/2cDjkYJaCJ+WD+i0i/v+84o1c8EnUQx6Dl+2N7DwdWKNueKBmLW0JshxoT8PPn/rijxEn4J9f6Ys5jPEjwjT6YGUFerUWlSRqlVzCoBc+Zn4VG5Y2GHw0RjO82QsxfZqrnLnzxmOn8M+xul3YOadqlY3bQ5RF/lURcD8xufLGYzz0o2tmpgYc0uUv/Y/2pFDMHL1DFPMRpP5amw9m+H1047XV2x8pU2IuLcxj6D7A9rPv2UBY/xqUJVHU8n9GAn1DYxSE8d6McRyJekyr8UShPJlIZf/ACAxzjNPqctAGo6o6TePY2x0utxNFtMt0F/9BhM4/laCIarVGU6mcoACdLSYEi0NIvvjS6OmEbi0jXcs7HRGUAg6IQrW88aFBjbspVXN5ju4dE3BlDqIvpsghiPM4L8X4dRoH/miQboYkf5gdMxy3xs9eA/IQQfm6qynYd2TMKUQI5QnliU8KSmuus6016sYn0G5PlhizNOhRpkrVDVIEBBqIJ/MxEJ6WOAVTPeImnTAf87HW/zO3tiWTGUfxqj4RH/sWi5hyP8A4uXt/wDdmPAnqE+JvkMD8zwZKp1ZzM1Myw/BT8FMf31EHFurqa9Rifef9MYEAFhi4hFavNVH1BFoxRbZSqKQjL0kojqo8R9WNz74jdSTLMSfnizkchVrtpprPU8l9Tyw7cF7N0svDH+JVHM7L6C8epv6YXxGNhwop/y3be9XhwsuJudN6C8B7IOStSqoVAQdDXLeo/CPX5Ydas6Z26R9MRJmIWTEHb0/v0xqc6rCD1G/zGOWmxMmJfnkOyw2BdFDhxFFSMd+0rcV9ZdSBsCoO5HM9N7e2KeaD7q/imNgdOogG1tUC/pjetndJPny89/7GA/GuNikFcX1HTzkwJFufP5jCbn1sjiFzm0JR56oEAnxRvFyfbbFujXkY5ZnPtC0uVKMdIvG48oO/LnzxaynbM+IBgGKnRr8IJtG/wDpi0Za15dXuTT8HLlFqbqroObqiDeBgGmaiodO7EACYEGLmAbT/d8UqXFyKOqpVUkDxGyLPqeXKeeFzi/asuopUWLBh43AKkk7qByA2J5/UtQYaTFS/wAY5k6D5uSE0zMK0h9+W1Gs52korW8NUNJhiFaPUsbG9rdcBOP8WNZu7p3WRJH4vLzGKH3RKS68xUWinIH4j5Bd5wX7LO2aacvTNHLgw1Z71KkbhBsvmx26TjbOFweEkElakaDjv0Wc3EYzFxOjDaDaeG753Ktk+zzEgPIJ2RRqc/5RsPM427SZj7itIWTvCdaoVNcJ+bUwKLe2xHQ7wxdp+0lDhlGFAas48CSSW/ncm5UHqZOw5kcx4DwbM8WzZLMzSQatQ7Ivlynkqj9AcLz9LPc8AC25P4DoFhjMjzQU1PzT86I/xnK5QA1KdcPVektRKNXUSNSCA1RZGpR4gpi4UG26lT4gynxyZ5mf1x3TMVMrwvKzpCoghQIL1GPKfxMdyeVzsMcX7Qcdq52uXqmPyr+GmvQfueZxb/KZQGBmYnS/smMN0T12aQuysG2nurvCM89Opqo1WUkaSVMGDyP64K1gWliSSdzJJPrzOKPDMqq0xB3xJm86E8I+I7eQ/fGi1pfS1/m1Zkha0nKaj5sXhzWm/If3zxpW4srCAJPuMDarSfEbf38sQVUIuCflhpsI2pYyE6K49dz+Ix0/vfFdmjqfLEH3lgCSLDFX7w9e1MaV2L/svU+ePSSshF/BVaxzyrlEVK9TuqCgv+Jvw0x1Y/tvjp/YzJUeHoQV1O96lePG3rOyjkB9TfAzsrwhcvQVVF28Tep64IZo3C9Tf0G+MOeR0x7XgnGAR/anihXV11KQQeYxmE7TjzCfVcUbreC4PSPLBzsnx85TMBpIpv4Kgn8J5nrpMH2PXAIDEjGRPzwNNLvlQ8x6j9sQ8Y4VUzNINRZA6TqVwSHVuUi4IIb11Hywpdk+2CnKKjn+JS8Hqv4T8vD7eeDXZvj05oKSdNSVva8SIHqI98FY5zDnbsQHNDuy5K2czlehWVX/AIZpOpIWwAkGRHKL4l7TcHqCuFcNLIGC2iDz1SRvM+eHvifZ6jWqB6i6iojcwR0I53nAXjTMxlySVJW5sAD4YGwGkjG5hMZ1rgAL0v7LKxMPVNJ8EPy1Ru6RCQQgIEepP7x7YkZr+WLeX7P5gx/CYAwZMAQfMnBnLdiXP/MdVHkNX9B+uCPxWHhNC4chfyCVGHmlFcp7/dLKb4N8C4Aa5mQEG97+gH7n64YMv2UoJcqXI/MZ+ggYuZDKU6EhRc7mACfKw2m8csZWL6YZT+O3E+i08J0ZQVlPID1U2QyiJT0KoVV6devmfPGZisFXfy543evitmKkCcY8lu3W602mpy0oFDUaICkKF9h6YHcRDd2Ro1k/D3Y1bR0gL8x9MUuLZozeZ5dPPCweLPTMqx/1xkGY5jW3f3afN60ImUoR4Jr4R31an/GpMrajJexA8rC3IAT64G9s6dZUR8uFIokh0fSNatFwWsrggcwDJ8sA6XayuXkuSOhwxVOP06lMU3UN3qkFTsV2Ppv9cHLWkBwN1R7nmQ9mg3DYkGpxvLV0PeAqwJBXuyGnYwI385xX/wCOCIo0nUiNLFosORC3jyDDGnaPJUctmHGqKYCRJknwL87zhZz3aj8NFdI/Md8beHweFijD3kkkVpXekZsXiHuMbDQAorX4m2o/eqlwJXpB6KLKevtiB+2TqD93TSNu8Ik/0GFsOS01CWO55/7Tt5Ti6aaisTTqd4hBgBGBIIPhKkQI53ItacHOLeG5GWCCzDMc7M+5RTs7UpV80pz1ZtB3Jkyfylp8C+Y+m46/x/txQ4fRWnRCvVKjukX4FXkzEGyxsBc+Qvjg+YyVSiYdSpIDCREqdiOoI5jFjLsDHI8sLOaX1I1TUT2ggSfaNyb+CcGzPFc0zFizMZqVDsg/TawUdOmO10aWW4XlPyU03/NUY/8As7R/sBZb7HdrOHUMnFNu5FNdTo//ADGJsTa1RiYFvKwGOedrO2NXP1pMpTW1OnNh5n8zHr7C2FCDFqO0thpOOdQWib8+blL2o7S1s/W1N8IkU0GyL682PM+XIQMQUOFQAbzzxDkGKNcSf7sMEamdUDUVsJ58/wB8buAwRiHWP+4+Sy+k8eJaQw2jHn8917UrGkszI5TzwLp1tTSxIP7+WIq+YNQkxHl5euI/KMbzGZQueddb1ast6cseVc4UEtEYzunLBVDPUcwqKJZj5D98dL7HfZuKJWtm4esLom6Uv2d/5thy5HCeLxrIBQXdu/aLFAX8kE7LfZ0+bUVc3qpUSPBSB0u87M5/AOi7nnHO5xLsG9B1KeOiOYF0/wASjl/MLdYx0qceJUg4504mRz87jVP9U0NoEkU1IEg+2NaGZDVL2gQPX+4w2cU4GrglIRun4T69Pb5YV3yLU/C6wd/X05HBmvDku5parRq49wFqZgz4ZI6z/c4zDAgkN6IPWNXIRjZT/rjMZjOWqrPCc4aVYcwfCff/AFg467wXsHVDLUrPoKkMFWGaQQRJ+Ee04zGY8XkCgVC0EptrrN8CTxKnlqrs1IVGKq6kkWiVMSDBgC+PcZg2DGaQNOhQMSaMJGxGuDcY+9Uu8KgGWEbxB687QZ88Wg7SJiOf9+mMxmFMZGGzOa21/wAbEbDvLo2k7lhJtp2xBU8v7nn649xmM0tDm33V5aaJitCg2YzFXvIEBFk7+ImLe0k/Lzxp96a+q/njMZgOHJMoB4+v6R5j/HpsS/xrNNpaNwDB9sJ2e4sC/dqJZlDLy3Pn5Xx5jMMSRtzkbkOKR1Ad6s0si6rLb7749yvEdNQSCdAKjawO/wCn0x5jMAaLFaANW96TO1dR63EGC3LMqLO1gFi/pgVxHLU0cim+srAlVIUtz06/FA2uBtOMxmNeP7ByWZLYlVKNMsQBabYduwvZE5hiXYLRpiajD4mDidA5gQpk9CQN7ZjMWdohBa9uu2IzjrToqFoUrJa7cp2lVjZfc3sFzKBNYkWm4H7eePcZhprQBRDreqK1WQtNMELGxxYyj6TcTjMZh2FjTQm9F50z+1Q0B1AsPBF0WRsB59Y5RjTNZkGy8vqcZjMa8I2rOkWuWYadvXFfOZrxBEXU7bTYDzOMxmIxcjo46t2mipE0F911zsF2ay1GgK1ImrVqDxVnEMeqgfgUERA3jc2wzucZjMck/wC41Wq3QLSceUTJxmMxUKVK/lhZ7VcbBU0gLL8bRcc9K9DG56WHOMxmH8EwPkvs9kpinFrLbVzzO8SfXaw5AYzGYzHTtaKaLELjVf/Z"/>
          <p:cNvSpPr>
            <a:spLocks noChangeAspect="1" noChangeArrowheads="1"/>
          </p:cNvSpPr>
          <p:nvPr/>
        </p:nvSpPr>
        <p:spPr bwMode="auto">
          <a:xfrm>
            <a:off x="155575" y="-2362200"/>
            <a:ext cx="7429500" cy="4933950"/>
          </a:xfrm>
          <a:prstGeom prst="rect">
            <a:avLst/>
          </a:prstGeom>
          <a:noFill/>
        </p:spPr>
        <p:txBody>
          <a:bodyPr vert="horz" wrap="square" lIns="91440" tIns="45720" rIns="91440" bIns="45720" numCol="1" anchor="t" anchorCtr="0" compatLnSpc="1">
            <a:prstTxWarp prst="textNoShape">
              <a:avLst/>
            </a:prstTxWarp>
          </a:bodyPr>
          <a:lstStyle/>
          <a:p>
            <a:endParaRPr lang="en-CA"/>
          </a:p>
        </p:txBody>
      </p:sp>
      <p:pic>
        <p:nvPicPr>
          <p:cNvPr id="1030" name="Picture 6" descr="http://feinbergflipside.com/wp-content/uploads/2013/04/naptime.jpg"/>
          <p:cNvPicPr>
            <a:picLocks noChangeAspect="1" noChangeArrowheads="1"/>
          </p:cNvPicPr>
          <p:nvPr/>
        </p:nvPicPr>
        <p:blipFill>
          <a:blip r:embed="rId3" cstate="print"/>
          <a:srcRect/>
          <a:stretch>
            <a:fillRect/>
          </a:stretch>
        </p:blipFill>
        <p:spPr bwMode="auto">
          <a:xfrm>
            <a:off x="5181600" y="152400"/>
            <a:ext cx="3766518" cy="2501355"/>
          </a:xfrm>
          <a:prstGeom prst="rect">
            <a:avLst/>
          </a:prstGeom>
          <a:noFill/>
        </p:spPr>
      </p:pic>
      <p:sp>
        <p:nvSpPr>
          <p:cNvPr id="6" name="TextBox 5"/>
          <p:cNvSpPr txBox="1"/>
          <p:nvPr/>
        </p:nvSpPr>
        <p:spPr>
          <a:xfrm>
            <a:off x="48491" y="2703016"/>
            <a:ext cx="8534400" cy="4154984"/>
          </a:xfrm>
          <a:prstGeom prst="rect">
            <a:avLst/>
          </a:prstGeom>
          <a:noFill/>
        </p:spPr>
        <p:txBody>
          <a:bodyPr wrap="square" rtlCol="0">
            <a:spAutoFit/>
          </a:bodyPr>
          <a:lstStyle/>
          <a:p>
            <a:pPr>
              <a:buFont typeface="Arial" pitchFamily="34" charset="0"/>
              <a:buChar char="•"/>
            </a:pPr>
            <a:r>
              <a:rPr lang="en-CA" sz="2400" dirty="0" smtClean="0">
                <a:solidFill>
                  <a:srgbClr val="0070C0"/>
                </a:solidFill>
                <a:latin typeface="Berlin Sans FB" pitchFamily="34" charset="0"/>
              </a:rPr>
              <a:t> A 40 minute quiet time that is mandated by the Ministry of Education. It is an important time for children to rest their bodies and consolidate their learning from the morning activities. </a:t>
            </a:r>
          </a:p>
          <a:p>
            <a:endParaRPr lang="en-CA" sz="2400" dirty="0">
              <a:solidFill>
                <a:srgbClr val="0070C0"/>
              </a:solidFill>
              <a:latin typeface="Berlin Sans FB" pitchFamily="34" charset="0"/>
            </a:endParaRPr>
          </a:p>
          <a:p>
            <a:pPr>
              <a:buFont typeface="Arial" pitchFamily="34" charset="0"/>
              <a:buChar char="•"/>
            </a:pPr>
            <a:r>
              <a:rPr lang="en-CA" sz="2400" dirty="0" smtClean="0">
                <a:solidFill>
                  <a:srgbClr val="0070C0"/>
                </a:solidFill>
                <a:latin typeface="Berlin Sans FB" pitchFamily="34" charset="0"/>
              </a:rPr>
              <a:t>Research shows that similar to adults, children also need rest time throughout the day. They do not have to sleep!</a:t>
            </a:r>
          </a:p>
          <a:p>
            <a:endParaRPr lang="en-CA" sz="2400" dirty="0">
              <a:solidFill>
                <a:srgbClr val="0070C0"/>
              </a:solidFill>
              <a:latin typeface="Berlin Sans FB" pitchFamily="34" charset="0"/>
            </a:endParaRPr>
          </a:p>
          <a:p>
            <a:pPr>
              <a:buFont typeface="Arial" pitchFamily="34" charset="0"/>
              <a:buChar char="•"/>
            </a:pPr>
            <a:r>
              <a:rPr lang="en-CA" sz="2400" dirty="0" smtClean="0">
                <a:solidFill>
                  <a:srgbClr val="0070C0"/>
                </a:solidFill>
                <a:latin typeface="Berlin Sans FB" pitchFamily="34" charset="0"/>
              </a:rPr>
              <a:t>It is a time to also learn important Self Regulation </a:t>
            </a:r>
          </a:p>
          <a:p>
            <a:r>
              <a:rPr lang="en-CA" sz="2400" dirty="0" smtClean="0">
                <a:solidFill>
                  <a:srgbClr val="0070C0"/>
                </a:solidFill>
                <a:latin typeface="Berlin Sans FB" pitchFamily="34" charset="0"/>
              </a:rPr>
              <a:t>skills.</a:t>
            </a:r>
          </a:p>
          <a:p>
            <a:endParaRPr lang="en-CA" sz="2400" dirty="0" smtClean="0">
              <a:solidFill>
                <a:srgbClr val="0070C0"/>
              </a:solidFill>
              <a:latin typeface="Berlin Sans FB" pitchFamily="34" charset="0"/>
            </a:endParaRPr>
          </a:p>
          <a:p>
            <a:pPr>
              <a:buFont typeface="Arial" pitchFamily="34" charset="0"/>
              <a:buChar char="•"/>
            </a:pPr>
            <a:r>
              <a:rPr lang="en-CA" sz="2400" dirty="0" smtClean="0">
                <a:solidFill>
                  <a:srgbClr val="0070C0"/>
                </a:solidFill>
                <a:latin typeface="Berlin Sans FB" pitchFamily="34" charset="0"/>
              </a:rPr>
              <a:t>Quiet and soothing music is played</a:t>
            </a:r>
            <a:endParaRPr lang="en-CA" sz="2400" dirty="0">
              <a:solidFill>
                <a:srgbClr val="0070C0"/>
              </a:solidFill>
              <a:latin typeface="Berlin Sans FB"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D1D8"/>
        </a:solidFill>
        <a:effectLst/>
      </p:bgPr>
    </p:bg>
    <p:spTree>
      <p:nvGrpSpPr>
        <p:cNvPr id="1" name=""/>
        <p:cNvGrpSpPr/>
        <p:nvPr/>
      </p:nvGrpSpPr>
      <p:grpSpPr>
        <a:xfrm>
          <a:off x="0" y="0"/>
          <a:ext cx="0" cy="0"/>
          <a:chOff x="0" y="0"/>
          <a:chExt cx="0" cy="0"/>
        </a:xfrm>
      </p:grpSpPr>
      <p:sp>
        <p:nvSpPr>
          <p:cNvPr id="2" name="TextBox 1"/>
          <p:cNvSpPr txBox="1"/>
          <p:nvPr/>
        </p:nvSpPr>
        <p:spPr>
          <a:xfrm>
            <a:off x="1524000" y="304800"/>
            <a:ext cx="6324600" cy="769441"/>
          </a:xfrm>
          <a:prstGeom prst="rect">
            <a:avLst/>
          </a:prstGeom>
          <a:noFill/>
        </p:spPr>
        <p:txBody>
          <a:bodyPr wrap="square" rtlCol="0">
            <a:spAutoFit/>
          </a:bodyPr>
          <a:lstStyle/>
          <a:p>
            <a:pPr algn="ctr"/>
            <a:r>
              <a:rPr lang="en-CA" sz="4400" dirty="0" smtClean="0">
                <a:solidFill>
                  <a:schemeClr val="accent5">
                    <a:lumMod val="75000"/>
                  </a:schemeClr>
                </a:solidFill>
                <a:latin typeface="Berlin Sans FB" pitchFamily="34" charset="0"/>
              </a:rPr>
              <a:t>Snacks and Lunches</a:t>
            </a:r>
            <a:endParaRPr lang="en-CA" sz="4400" dirty="0">
              <a:solidFill>
                <a:schemeClr val="accent5">
                  <a:lumMod val="75000"/>
                </a:schemeClr>
              </a:solidFill>
              <a:latin typeface="Berlin Sans FB" pitchFamily="34" charset="0"/>
            </a:endParaRPr>
          </a:p>
        </p:txBody>
      </p:sp>
      <p:sp>
        <p:nvSpPr>
          <p:cNvPr id="3" name="TextBox 2"/>
          <p:cNvSpPr txBox="1"/>
          <p:nvPr/>
        </p:nvSpPr>
        <p:spPr>
          <a:xfrm>
            <a:off x="304800" y="1143000"/>
            <a:ext cx="8534400" cy="4093428"/>
          </a:xfrm>
          <a:prstGeom prst="rect">
            <a:avLst/>
          </a:prstGeom>
          <a:noFill/>
        </p:spPr>
        <p:txBody>
          <a:bodyPr wrap="square" rtlCol="0">
            <a:spAutoFit/>
          </a:bodyPr>
          <a:lstStyle/>
          <a:p>
            <a:r>
              <a:rPr lang="en-CA" sz="2600" dirty="0" smtClean="0">
                <a:solidFill>
                  <a:srgbClr val="7030A0"/>
                </a:solidFill>
                <a:latin typeface="Berlin Sans FB" pitchFamily="34" charset="0"/>
              </a:rPr>
              <a:t>Students have a morning snack, lunch and then an afternoon snack. If you have signed up for hot lunches, please send in snacks for the day.</a:t>
            </a:r>
          </a:p>
          <a:p>
            <a:endParaRPr lang="en-CA" sz="2600" dirty="0" smtClean="0">
              <a:solidFill>
                <a:srgbClr val="7030A0"/>
              </a:solidFill>
              <a:latin typeface="Berlin Sans FB" pitchFamily="34" charset="0"/>
            </a:endParaRPr>
          </a:p>
          <a:p>
            <a:r>
              <a:rPr lang="en-CA" sz="2600" dirty="0" smtClean="0">
                <a:solidFill>
                  <a:srgbClr val="7030A0"/>
                </a:solidFill>
                <a:latin typeface="Berlin Sans FB" pitchFamily="34" charset="0"/>
              </a:rPr>
              <a:t>Some healthy </a:t>
            </a:r>
            <a:r>
              <a:rPr lang="en-CA" sz="2600" b="1" dirty="0" smtClean="0">
                <a:solidFill>
                  <a:srgbClr val="7030A0"/>
                </a:solidFill>
                <a:latin typeface="Berlin Sans FB" pitchFamily="34" charset="0"/>
              </a:rPr>
              <a:t>nut free/fish and seafood free</a:t>
            </a:r>
            <a:r>
              <a:rPr lang="en-CA" sz="2600" dirty="0" smtClean="0">
                <a:solidFill>
                  <a:srgbClr val="7030A0"/>
                </a:solidFill>
                <a:latin typeface="Berlin Sans FB" pitchFamily="34" charset="0"/>
              </a:rPr>
              <a:t> snack ideas are: fruit, crackers and cheese, vegetables and dip, yogurt, fruit bar etc. </a:t>
            </a:r>
          </a:p>
          <a:p>
            <a:endParaRPr lang="en-CA" sz="2600" dirty="0" smtClean="0">
              <a:solidFill>
                <a:srgbClr val="7030A0"/>
              </a:solidFill>
              <a:latin typeface="Berlin Sans FB" pitchFamily="34" charset="0"/>
            </a:endParaRPr>
          </a:p>
          <a:p>
            <a:r>
              <a:rPr lang="en-CA" sz="2600" dirty="0" smtClean="0">
                <a:solidFill>
                  <a:srgbClr val="7030A0"/>
                </a:solidFill>
                <a:latin typeface="Berlin Sans FB" pitchFamily="34" charset="0"/>
              </a:rPr>
              <a:t>In order to protect our students with allergies, please do not send in any treats for the class. </a:t>
            </a:r>
          </a:p>
        </p:txBody>
      </p:sp>
      <p:pic>
        <p:nvPicPr>
          <p:cNvPr id="38914" name="Picture 2" descr="https://encrypted-tbn2.gstatic.com/images?q=tbn:ANd9GcQHMbtUhaV8sURljqyMAzlpGHBH5plhuPY4H1DAnviEHm4ztFzGZw"/>
          <p:cNvPicPr>
            <a:picLocks noChangeAspect="1" noChangeArrowheads="1"/>
          </p:cNvPicPr>
          <p:nvPr/>
        </p:nvPicPr>
        <p:blipFill>
          <a:blip r:embed="rId2" cstate="print"/>
          <a:srcRect/>
          <a:stretch>
            <a:fillRect/>
          </a:stretch>
        </p:blipFill>
        <p:spPr bwMode="auto">
          <a:xfrm>
            <a:off x="5791200" y="5105400"/>
            <a:ext cx="2847975" cy="1609726"/>
          </a:xfrm>
          <a:prstGeom prst="rect">
            <a:avLst/>
          </a:prstGeom>
          <a:noFill/>
        </p:spPr>
      </p:pic>
      <p:pic>
        <p:nvPicPr>
          <p:cNvPr id="38916" name="Picture 4" descr="https://encrypted-tbn1.gstatic.com/images?q=tbn:ANd9GcQfEN4V2vOF3KTKqSJoX9Y4yr6us0p4StJGahmbffpDfA4k2oTs8A"/>
          <p:cNvPicPr>
            <a:picLocks noChangeAspect="1" noChangeArrowheads="1"/>
          </p:cNvPicPr>
          <p:nvPr/>
        </p:nvPicPr>
        <p:blipFill>
          <a:blip r:embed="rId3" cstate="print"/>
          <a:srcRect/>
          <a:stretch>
            <a:fillRect/>
          </a:stretch>
        </p:blipFill>
        <p:spPr bwMode="auto">
          <a:xfrm>
            <a:off x="457200" y="5181600"/>
            <a:ext cx="2438400" cy="1500554"/>
          </a:xfrm>
          <a:prstGeom prst="rect">
            <a:avLst/>
          </a:prstGeom>
          <a:noFill/>
        </p:spPr>
      </p:pic>
    </p:spTree>
  </p:cSld>
  <p:clrMapOvr>
    <a:masterClrMapping/>
  </p:clrMapOvr>
</p:sld>
</file>

<file path=ppt/theme/theme1.xml><?xml version="1.0" encoding="utf-8"?>
<a:theme xmlns:a="http://schemas.openxmlformats.org/drawingml/2006/main" name="Phyllis Ernde - powerpoint descriptiv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3331</TotalTime>
  <Words>1068</Words>
  <Application>Microsoft Office PowerPoint</Application>
  <PresentationFormat>On-screen Show (4:3)</PresentationFormat>
  <Paragraphs>132</Paragraphs>
  <Slides>26</Slides>
  <Notes>7</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Phyllis Ernde - powerpoint descriptive</vt:lpstr>
      <vt:lpstr>Welcome to Kindergarten Night!</vt:lpstr>
      <vt:lpstr>Our goal for tonight is to help you get familiar with our school and Full Day Learning Program. We want to help your child adjust quickly to the school setting, enjoy learning, and develop a positive attitude towards education!  Let’s get started! </vt:lpstr>
      <vt:lpstr>     Be sure to subscribe to our classroom website and/or Twitter account.   Please see your child’s teacher for the exact address    </vt:lpstr>
      <vt:lpstr>The Kindergarten Team</vt:lpstr>
      <vt:lpstr> Why The Inquiry Based Model? </vt:lpstr>
      <vt:lpstr> Why The Inquiry Based Model? </vt:lpstr>
      <vt:lpstr>What Will A Typical Day In Kindergarten Look Like?</vt:lpstr>
      <vt:lpstr>Slide 8</vt:lpstr>
      <vt:lpstr>Slide 9</vt:lpstr>
      <vt:lpstr>Slide 10</vt:lpstr>
      <vt:lpstr>Slide 11</vt:lpstr>
      <vt:lpstr>Slide 12</vt:lpstr>
      <vt:lpstr>Slide 13</vt:lpstr>
      <vt:lpstr>Slide 14</vt:lpstr>
      <vt:lpstr>Slide 15</vt:lpstr>
      <vt:lpstr>French</vt:lpstr>
      <vt:lpstr>French</vt:lpstr>
      <vt:lpstr>French</vt:lpstr>
      <vt:lpstr>French</vt:lpstr>
      <vt:lpstr>Slide 20</vt:lpstr>
      <vt:lpstr>Slide 21</vt:lpstr>
      <vt:lpstr>Slide 22</vt:lpstr>
      <vt:lpstr>Important Reminders….</vt:lpstr>
      <vt:lpstr>Need To Get In Touch With Us?</vt:lpstr>
      <vt:lpstr>Slide 25</vt:lpstr>
      <vt:lpstr>Thank you for coming! We look forward to working with you this year!</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meagan</dc:creator>
  <cp:lastModifiedBy>Meghan</cp:lastModifiedBy>
  <cp:revision>55</cp:revision>
  <dcterms:created xsi:type="dcterms:W3CDTF">2014-07-07T16:12:17Z</dcterms:created>
  <dcterms:modified xsi:type="dcterms:W3CDTF">2014-09-28T19:52:04Z</dcterms:modified>
</cp:coreProperties>
</file>